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3"/>
  </p:notesMasterIdLst>
  <p:sldIdLst>
    <p:sldId id="889" r:id="rId5"/>
    <p:sldId id="282" r:id="rId6"/>
    <p:sldId id="298" r:id="rId7"/>
    <p:sldId id="301" r:id="rId8"/>
    <p:sldId id="294" r:id="rId9"/>
    <p:sldId id="299" r:id="rId10"/>
    <p:sldId id="297"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28E780-3DC0-8904-2F4E-BB6581A22E91}" name="Issack Kitururu" initials="IK" userId="558742d34f6445e5" providerId="Windows Live"/>
  <p188:author id="{4FE80DFD-23A6-94A2-6033-44758A85BC4B}" name="issack kitururu" initials="ik" userId="240978ccd846fce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m Suwesi" initials="MS" lastIdx="1" clrIdx="0">
    <p:extLst>
      <p:ext uri="{19B8F6BF-5375-455C-9EA6-DF929625EA0E}">
        <p15:presenceInfo xmlns:p15="http://schemas.microsoft.com/office/powerpoint/2012/main" userId="S::Mariam.Suwesi@ogilvy.africa::21de95fb-9810-4946-ad88-c7410cce6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379A9-8F20-452D-9EC3-037AAB465F57}" v="2" dt="2024-02-15T20:34:08.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92237" autoAdjust="0"/>
  </p:normalViewPr>
  <p:slideViewPr>
    <p:cSldViewPr snapToGrid="0">
      <p:cViewPr varScale="1">
        <p:scale>
          <a:sx n="76" d="100"/>
          <a:sy n="76" d="100"/>
        </p:scale>
        <p:origin x="715"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49534-8111-4C47-A5AC-AC4D77B0DF57}"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BD4AB-FBC0-4B4C-A893-F65B14B74BF6}" type="slidenum">
              <a:rPr lang="en-US" smtClean="0"/>
              <a:t>‹#›</a:t>
            </a:fld>
            <a:endParaRPr lang="en-US"/>
          </a:p>
        </p:txBody>
      </p:sp>
    </p:spTree>
    <p:extLst>
      <p:ext uri="{BB962C8B-B14F-4D97-AF65-F5344CB8AC3E}">
        <p14:creationId xmlns:p14="http://schemas.microsoft.com/office/powerpoint/2010/main" val="397430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DB392-F37A-D34C-A26F-AA0360CC4121}" type="slidenum">
              <a:rPr lang="en-US" smtClean="0"/>
              <a:t>1</a:t>
            </a:fld>
            <a:endParaRPr lang="en-US" dirty="0"/>
          </a:p>
        </p:txBody>
      </p:sp>
    </p:spTree>
    <p:extLst>
      <p:ext uri="{BB962C8B-B14F-4D97-AF65-F5344CB8AC3E}">
        <p14:creationId xmlns:p14="http://schemas.microsoft.com/office/powerpoint/2010/main" val="371379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TZ" dirty="0"/>
          </a:p>
        </p:txBody>
      </p:sp>
      <p:sp>
        <p:nvSpPr>
          <p:cNvPr id="4" name="Slide Number Placeholder 3"/>
          <p:cNvSpPr>
            <a:spLocks noGrp="1"/>
          </p:cNvSpPr>
          <p:nvPr>
            <p:ph type="sldNum" sz="quarter" idx="5"/>
          </p:nvPr>
        </p:nvSpPr>
        <p:spPr/>
        <p:txBody>
          <a:bodyPr/>
          <a:lstStyle/>
          <a:p>
            <a:fld id="{305F97D7-8877-1E4D-87AC-51BB4108BAA6}" type="slidenum">
              <a:rPr lang="en-TZ" smtClean="0"/>
              <a:t>2</a:t>
            </a:fld>
            <a:endParaRPr lang="en-TZ"/>
          </a:p>
        </p:txBody>
      </p:sp>
    </p:spTree>
    <p:extLst>
      <p:ext uri="{BB962C8B-B14F-4D97-AF65-F5344CB8AC3E}">
        <p14:creationId xmlns:p14="http://schemas.microsoft.com/office/powerpoint/2010/main" val="267273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TZ" dirty="0"/>
          </a:p>
        </p:txBody>
      </p:sp>
      <p:sp>
        <p:nvSpPr>
          <p:cNvPr id="4" name="Slide Number Placeholder 3"/>
          <p:cNvSpPr>
            <a:spLocks noGrp="1"/>
          </p:cNvSpPr>
          <p:nvPr>
            <p:ph type="sldNum" sz="quarter" idx="5"/>
          </p:nvPr>
        </p:nvSpPr>
        <p:spPr/>
        <p:txBody>
          <a:bodyPr/>
          <a:lstStyle/>
          <a:p>
            <a:fld id="{305F97D7-8877-1E4D-87AC-51BB4108BAA6}" type="slidenum">
              <a:rPr lang="en-TZ" smtClean="0"/>
              <a:t>3</a:t>
            </a:fld>
            <a:endParaRPr lang="en-TZ"/>
          </a:p>
        </p:txBody>
      </p:sp>
    </p:spTree>
    <p:extLst>
      <p:ext uri="{BB962C8B-B14F-4D97-AF65-F5344CB8AC3E}">
        <p14:creationId xmlns:p14="http://schemas.microsoft.com/office/powerpoint/2010/main" val="171163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TZ" dirty="0"/>
          </a:p>
        </p:txBody>
      </p:sp>
      <p:sp>
        <p:nvSpPr>
          <p:cNvPr id="4" name="Slide Number Placeholder 3"/>
          <p:cNvSpPr>
            <a:spLocks noGrp="1"/>
          </p:cNvSpPr>
          <p:nvPr>
            <p:ph type="sldNum" sz="quarter" idx="5"/>
          </p:nvPr>
        </p:nvSpPr>
        <p:spPr/>
        <p:txBody>
          <a:bodyPr/>
          <a:lstStyle/>
          <a:p>
            <a:fld id="{305F97D7-8877-1E4D-87AC-51BB4108BAA6}" type="slidenum">
              <a:rPr lang="en-TZ" smtClean="0"/>
              <a:t>4</a:t>
            </a:fld>
            <a:endParaRPr lang="en-TZ"/>
          </a:p>
        </p:txBody>
      </p:sp>
    </p:spTree>
    <p:extLst>
      <p:ext uri="{BB962C8B-B14F-4D97-AF65-F5344CB8AC3E}">
        <p14:creationId xmlns:p14="http://schemas.microsoft.com/office/powerpoint/2010/main" val="308550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TZ" dirty="0"/>
          </a:p>
        </p:txBody>
      </p:sp>
      <p:sp>
        <p:nvSpPr>
          <p:cNvPr id="4" name="Slide Number Placeholder 3"/>
          <p:cNvSpPr>
            <a:spLocks noGrp="1"/>
          </p:cNvSpPr>
          <p:nvPr>
            <p:ph type="sldNum" sz="quarter" idx="5"/>
          </p:nvPr>
        </p:nvSpPr>
        <p:spPr/>
        <p:txBody>
          <a:bodyPr/>
          <a:lstStyle/>
          <a:p>
            <a:fld id="{305F97D7-8877-1E4D-87AC-51BB4108BAA6}" type="slidenum">
              <a:rPr lang="en-TZ" smtClean="0"/>
              <a:t>5</a:t>
            </a:fld>
            <a:endParaRPr lang="en-TZ"/>
          </a:p>
        </p:txBody>
      </p:sp>
    </p:spTree>
    <p:extLst>
      <p:ext uri="{BB962C8B-B14F-4D97-AF65-F5344CB8AC3E}">
        <p14:creationId xmlns:p14="http://schemas.microsoft.com/office/powerpoint/2010/main" val="222514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TZ" dirty="0"/>
          </a:p>
        </p:txBody>
      </p:sp>
      <p:sp>
        <p:nvSpPr>
          <p:cNvPr id="4" name="Slide Number Placeholder 3"/>
          <p:cNvSpPr>
            <a:spLocks noGrp="1"/>
          </p:cNvSpPr>
          <p:nvPr>
            <p:ph type="sldNum" sz="quarter" idx="5"/>
          </p:nvPr>
        </p:nvSpPr>
        <p:spPr/>
        <p:txBody>
          <a:bodyPr/>
          <a:lstStyle/>
          <a:p>
            <a:fld id="{305F97D7-8877-1E4D-87AC-51BB4108BAA6}" type="slidenum">
              <a:rPr lang="en-TZ" smtClean="0"/>
              <a:t>6</a:t>
            </a:fld>
            <a:endParaRPr lang="en-TZ"/>
          </a:p>
        </p:txBody>
      </p:sp>
    </p:spTree>
    <p:extLst>
      <p:ext uri="{BB962C8B-B14F-4D97-AF65-F5344CB8AC3E}">
        <p14:creationId xmlns:p14="http://schemas.microsoft.com/office/powerpoint/2010/main" val="206519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TZ" dirty="0"/>
          </a:p>
        </p:txBody>
      </p:sp>
      <p:sp>
        <p:nvSpPr>
          <p:cNvPr id="4" name="Slide Number Placeholder 3"/>
          <p:cNvSpPr>
            <a:spLocks noGrp="1"/>
          </p:cNvSpPr>
          <p:nvPr>
            <p:ph type="sldNum" sz="quarter" idx="5"/>
          </p:nvPr>
        </p:nvSpPr>
        <p:spPr/>
        <p:txBody>
          <a:bodyPr/>
          <a:lstStyle/>
          <a:p>
            <a:fld id="{305F97D7-8877-1E4D-87AC-51BB4108BAA6}" type="slidenum">
              <a:rPr lang="en-TZ" smtClean="0"/>
              <a:t>7</a:t>
            </a:fld>
            <a:endParaRPr lang="en-TZ"/>
          </a:p>
        </p:txBody>
      </p:sp>
    </p:spTree>
    <p:extLst>
      <p:ext uri="{BB962C8B-B14F-4D97-AF65-F5344CB8AC3E}">
        <p14:creationId xmlns:p14="http://schemas.microsoft.com/office/powerpoint/2010/main" val="135252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TZ" dirty="0"/>
          </a:p>
        </p:txBody>
      </p:sp>
      <p:sp>
        <p:nvSpPr>
          <p:cNvPr id="4" name="Slide Number Placeholder 3"/>
          <p:cNvSpPr>
            <a:spLocks noGrp="1"/>
          </p:cNvSpPr>
          <p:nvPr>
            <p:ph type="sldNum" sz="quarter" idx="5"/>
          </p:nvPr>
        </p:nvSpPr>
        <p:spPr/>
        <p:txBody>
          <a:bodyPr/>
          <a:lstStyle/>
          <a:p>
            <a:fld id="{305F97D7-8877-1E4D-87AC-51BB4108BAA6}" type="slidenum">
              <a:rPr lang="en-TZ" smtClean="0"/>
              <a:t>8</a:t>
            </a:fld>
            <a:endParaRPr lang="en-TZ"/>
          </a:p>
        </p:txBody>
      </p:sp>
    </p:spTree>
    <p:extLst>
      <p:ext uri="{BB962C8B-B14F-4D97-AF65-F5344CB8AC3E}">
        <p14:creationId xmlns:p14="http://schemas.microsoft.com/office/powerpoint/2010/main" val="80762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80D1-632F-4D27-BE81-0215236D6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8EEC23-B1CD-4F56-8AA3-0FCA57E29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463600-C29F-4897-B738-3C3A26532A28}"/>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5" name="Footer Placeholder 4">
            <a:extLst>
              <a:ext uri="{FF2B5EF4-FFF2-40B4-BE49-F238E27FC236}">
                <a16:creationId xmlns:a16="http://schemas.microsoft.com/office/drawing/2014/main" id="{6B585FC0-0C2B-4AE7-88F4-303A1485F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43AE3-C449-449D-81FA-D86E9FB28395}"/>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396965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1A8F-51AC-499C-A7E2-286BA1309B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02F87D-B5BE-4DA0-A9C7-36E247436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EF001-B8D5-4B2E-B2B0-36EF06E0991E}"/>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5" name="Footer Placeholder 4">
            <a:extLst>
              <a:ext uri="{FF2B5EF4-FFF2-40B4-BE49-F238E27FC236}">
                <a16:creationId xmlns:a16="http://schemas.microsoft.com/office/drawing/2014/main" id="{80A7773D-D5B6-4D9A-B6D6-4BA11F676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8D2E5-FEC5-40A5-9E45-58A052DADAF6}"/>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157597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B8E6AC-A8DA-4EF4-BAFE-D8AAA5B2E7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DE614C-BF64-4F58-BBCA-EB589CCDF7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4C440-58F0-40DA-976A-EE82E409A130}"/>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5" name="Footer Placeholder 4">
            <a:extLst>
              <a:ext uri="{FF2B5EF4-FFF2-40B4-BE49-F238E27FC236}">
                <a16:creationId xmlns:a16="http://schemas.microsoft.com/office/drawing/2014/main" id="{E872439D-CCAF-4493-A63D-9213CD266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E7802-2B1E-4BAF-A3EF-48FCBD4459E3}"/>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1494013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0" y="0"/>
            <a:ext cx="6096000" cy="6858000"/>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extLst>
      <p:ext uri="{BB962C8B-B14F-4D97-AF65-F5344CB8AC3E}">
        <p14:creationId xmlns:p14="http://schemas.microsoft.com/office/powerpoint/2010/main" val="11324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EF1B-141E-4468-880B-90171A43C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6BB89-5CB6-413C-9E0C-CB65EA0989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75E5D-B294-497C-A096-B86FB6E2E1C4}"/>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5" name="Footer Placeholder 4">
            <a:extLst>
              <a:ext uri="{FF2B5EF4-FFF2-40B4-BE49-F238E27FC236}">
                <a16:creationId xmlns:a16="http://schemas.microsoft.com/office/drawing/2014/main" id="{EC68B9F1-CD2F-4696-8333-E51CEFBC1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F0AB6-81EE-4A7A-9DDB-9CB1E408B85B}"/>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423267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1EE-8814-4B55-850A-A998139744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201951-D805-4FFE-88AE-49E763F63F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E34E7C-0F62-4B47-B549-07EF61ED4D98}"/>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5" name="Footer Placeholder 4">
            <a:extLst>
              <a:ext uri="{FF2B5EF4-FFF2-40B4-BE49-F238E27FC236}">
                <a16:creationId xmlns:a16="http://schemas.microsoft.com/office/drawing/2014/main" id="{4EEB6758-C0E5-43AA-8E6C-B1A73480B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83BCA-C7AF-4BBE-88F5-F3D7475F654D}"/>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297195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1B8C-C373-4C41-A26F-072CBDE8F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9C2857-106B-484E-ABFE-991A9116B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BE5F6E-0127-4859-BE02-2FB6FF1FFE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043F62-5DCA-4E23-BCDD-EDC096D89B3C}"/>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6" name="Footer Placeholder 5">
            <a:extLst>
              <a:ext uri="{FF2B5EF4-FFF2-40B4-BE49-F238E27FC236}">
                <a16:creationId xmlns:a16="http://schemas.microsoft.com/office/drawing/2014/main" id="{79AF76F5-163D-4404-A742-23400956D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854FA-9DE3-4FB1-B1E6-779BA9C6FB2D}"/>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253693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3AC3-A18D-4701-8D5E-0CC2BB2842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4B25DE-5C32-44B6-A70D-928A5B0436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441473-3D52-40AE-A129-1610A330D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54CC-A960-48F4-8344-184322712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B4A8E4-A80D-4296-BD1E-9EC592BF61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A39A00-8917-46D6-B1E0-9D14709E890F}"/>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8" name="Footer Placeholder 7">
            <a:extLst>
              <a:ext uri="{FF2B5EF4-FFF2-40B4-BE49-F238E27FC236}">
                <a16:creationId xmlns:a16="http://schemas.microsoft.com/office/drawing/2014/main" id="{0DF93EC8-557C-4796-AF15-81CCDF79E8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20246F-20F1-4708-AF50-35EB08DE5E77}"/>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13121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B4F4-C99C-4E9D-B871-0B07124DA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ED8A07-4E02-4279-BF8A-9508C3FDA230}"/>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4" name="Footer Placeholder 3">
            <a:extLst>
              <a:ext uri="{FF2B5EF4-FFF2-40B4-BE49-F238E27FC236}">
                <a16:creationId xmlns:a16="http://schemas.microsoft.com/office/drawing/2014/main" id="{58DDD6D4-4456-47A5-8682-BDCDD00758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17249-5AC4-4894-9137-6FEAD278F5A2}"/>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284285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9F3AA-2218-434C-A8BD-4442C0F2299E}"/>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3" name="Footer Placeholder 2">
            <a:extLst>
              <a:ext uri="{FF2B5EF4-FFF2-40B4-BE49-F238E27FC236}">
                <a16:creationId xmlns:a16="http://schemas.microsoft.com/office/drawing/2014/main" id="{B457EEBB-A760-465C-B9B7-FCE5A94498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AB1FD0-69EC-414A-9BD6-0E1E729E48E5}"/>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216232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0D60-A573-4725-BB75-2A4DABA87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C9534F-15D5-4227-A72E-509ED678C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597C6A-3246-4A93-83F6-64DB8E1F8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1AF476-1F8D-481D-B9D1-49FFE2AD1A26}"/>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6" name="Footer Placeholder 5">
            <a:extLst>
              <a:ext uri="{FF2B5EF4-FFF2-40B4-BE49-F238E27FC236}">
                <a16:creationId xmlns:a16="http://schemas.microsoft.com/office/drawing/2014/main" id="{52FB4ABA-77EF-403C-A3C7-7E5C4FF6CE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C322C-B290-49AC-AF26-6383BBF7FC25}"/>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107703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FF1F-25CD-474E-92D3-0B8D49AE0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24A097-587E-43A5-A4D3-46254AC8D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E86AF-C9FF-4120-9C51-A70803486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6C500B-64CB-4877-ADB2-2BA222C0C231}"/>
              </a:ext>
            </a:extLst>
          </p:cNvPr>
          <p:cNvSpPr>
            <a:spLocks noGrp="1"/>
          </p:cNvSpPr>
          <p:nvPr>
            <p:ph type="dt" sz="half" idx="10"/>
          </p:nvPr>
        </p:nvSpPr>
        <p:spPr/>
        <p:txBody>
          <a:bodyPr/>
          <a:lstStyle/>
          <a:p>
            <a:fld id="{F56C6A65-7997-A843-AF17-5D3F5AD315DE}" type="datetimeFigureOut">
              <a:rPr lang="en-US" smtClean="0"/>
              <a:t>2/15/2024</a:t>
            </a:fld>
            <a:endParaRPr lang="en-US"/>
          </a:p>
        </p:txBody>
      </p:sp>
      <p:sp>
        <p:nvSpPr>
          <p:cNvPr id="6" name="Footer Placeholder 5">
            <a:extLst>
              <a:ext uri="{FF2B5EF4-FFF2-40B4-BE49-F238E27FC236}">
                <a16:creationId xmlns:a16="http://schemas.microsoft.com/office/drawing/2014/main" id="{4747E727-1DCE-448C-BD91-A05693C08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C5214-F553-45DF-8723-558224E1DE0C}"/>
              </a:ext>
            </a:extLst>
          </p:cNvPr>
          <p:cNvSpPr>
            <a:spLocks noGrp="1"/>
          </p:cNvSpPr>
          <p:nvPr>
            <p:ph type="sldNum" sz="quarter" idx="12"/>
          </p:nvPr>
        </p:nvSpPr>
        <p:spPr/>
        <p:txBody>
          <a:bodyPr/>
          <a:lstStyle/>
          <a:p>
            <a:fld id="{A0B0101E-DC07-AD43-8D0F-3FE19DA3A1AB}" type="slidenum">
              <a:rPr lang="en-US" smtClean="0"/>
              <a:t>‹#›</a:t>
            </a:fld>
            <a:endParaRPr lang="en-US"/>
          </a:p>
        </p:txBody>
      </p:sp>
    </p:spTree>
    <p:extLst>
      <p:ext uri="{BB962C8B-B14F-4D97-AF65-F5344CB8AC3E}">
        <p14:creationId xmlns:p14="http://schemas.microsoft.com/office/powerpoint/2010/main" val="251272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43A0DE-F64C-4BF0-B3F2-8AFE5ADD8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5F39BC-A85D-46D8-B2EE-D36E55A73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2DB89-EE1B-4E3C-85DF-AF1D7CE45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C6A65-7997-A843-AF17-5D3F5AD315DE}" type="datetimeFigureOut">
              <a:rPr lang="en-US" smtClean="0"/>
              <a:t>2/15/2024</a:t>
            </a:fld>
            <a:endParaRPr lang="en-US"/>
          </a:p>
        </p:txBody>
      </p:sp>
      <p:sp>
        <p:nvSpPr>
          <p:cNvPr id="5" name="Footer Placeholder 4">
            <a:extLst>
              <a:ext uri="{FF2B5EF4-FFF2-40B4-BE49-F238E27FC236}">
                <a16:creationId xmlns:a16="http://schemas.microsoft.com/office/drawing/2014/main" id="{210D88F1-D2F7-4459-A345-3BBB99DD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BC418B-7789-4357-832A-E788D96E4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0101E-DC07-AD43-8D0F-3FE19DA3A1AB}" type="slidenum">
              <a:rPr lang="en-US" smtClean="0"/>
              <a:t>‹#›</a:t>
            </a:fld>
            <a:endParaRPr lang="en-US"/>
          </a:p>
        </p:txBody>
      </p:sp>
    </p:spTree>
    <p:extLst>
      <p:ext uri="{BB962C8B-B14F-4D97-AF65-F5344CB8AC3E}">
        <p14:creationId xmlns:p14="http://schemas.microsoft.com/office/powerpoint/2010/main" val="19292755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64F7293-BB46-AC45-825B-3DA718387BD7}"/>
              </a:ext>
            </a:extLst>
          </p:cNvPr>
          <p:cNvPicPr>
            <a:picLocks noChangeAspect="1"/>
          </p:cNvPicPr>
          <p:nvPr/>
        </p:nvPicPr>
        <p:blipFill>
          <a:blip>
            <a:lum bright="100000"/>
          </a:blip>
          <a:stretch>
            <a:fillRect/>
          </a:stretch>
        </p:blipFill>
        <p:spPr>
          <a:xfrm>
            <a:off x="11329260" y="6452134"/>
            <a:ext cx="632239" cy="247039"/>
          </a:xfrm>
          <a:prstGeom prst="rect">
            <a:avLst/>
          </a:prstGeom>
        </p:spPr>
      </p:pic>
      <p:pic>
        <p:nvPicPr>
          <p:cNvPr id="5" name="4B4A3600.jpg" descr="4B4A3600.jpg">
            <a:extLst>
              <a:ext uri="{FF2B5EF4-FFF2-40B4-BE49-F238E27FC236}">
                <a16:creationId xmlns:a16="http://schemas.microsoft.com/office/drawing/2014/main" id="{A34EEF70-FA30-5B49-B8C0-83BBD670C062}"/>
              </a:ext>
            </a:extLst>
          </p:cNvPr>
          <p:cNvPicPr>
            <a:picLocks noChangeAspect="1"/>
          </p:cNvPicPr>
          <p:nvPr/>
        </p:nvPicPr>
        <p:blipFill rotWithShape="1">
          <a:blip r:embed="rId3"/>
          <a:srcRect l="18346" t="40026" r="11025" b="-1"/>
          <a:stretch/>
        </p:blipFill>
        <p:spPr>
          <a:xfrm>
            <a:off x="1" y="1"/>
            <a:ext cx="12192000" cy="6858000"/>
          </a:xfrm>
          <a:prstGeom prst="rect">
            <a:avLst/>
          </a:prstGeom>
          <a:ln w="12700">
            <a:miter lim="400000"/>
          </a:ln>
        </p:spPr>
      </p:pic>
      <p:sp>
        <p:nvSpPr>
          <p:cNvPr id="6" name="Rectangle 5">
            <a:extLst>
              <a:ext uri="{FF2B5EF4-FFF2-40B4-BE49-F238E27FC236}">
                <a16:creationId xmlns:a16="http://schemas.microsoft.com/office/drawing/2014/main" id="{C53AFD35-AE50-8B4F-B21B-DD797CE0BF03}"/>
              </a:ext>
            </a:extLst>
          </p:cNvPr>
          <p:cNvSpPr/>
          <p:nvPr/>
        </p:nvSpPr>
        <p:spPr>
          <a:xfrm>
            <a:off x="0" y="5159827"/>
            <a:ext cx="12192000" cy="1197429"/>
          </a:xfrm>
          <a:prstGeom prst="rect">
            <a:avLst/>
          </a:prstGeom>
          <a:solidFill>
            <a:srgbClr val="9452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sp>
        <p:nvSpPr>
          <p:cNvPr id="7" name="Rectangle 6">
            <a:extLst>
              <a:ext uri="{FF2B5EF4-FFF2-40B4-BE49-F238E27FC236}">
                <a16:creationId xmlns:a16="http://schemas.microsoft.com/office/drawing/2014/main" id="{9757F3DB-8F81-4D48-9F6F-8F9A4523F40D}"/>
              </a:ext>
            </a:extLst>
          </p:cNvPr>
          <p:cNvSpPr/>
          <p:nvPr/>
        </p:nvSpPr>
        <p:spPr>
          <a:xfrm>
            <a:off x="0" y="5170713"/>
            <a:ext cx="12192000" cy="195944"/>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dirty="0"/>
          </a:p>
        </p:txBody>
      </p:sp>
      <p:sp>
        <p:nvSpPr>
          <p:cNvPr id="8" name="Untertitel 5">
            <a:extLst>
              <a:ext uri="{FF2B5EF4-FFF2-40B4-BE49-F238E27FC236}">
                <a16:creationId xmlns:a16="http://schemas.microsoft.com/office/drawing/2014/main" id="{7F0DF959-A9A2-7342-AE74-02F5BB37A722}"/>
              </a:ext>
            </a:extLst>
          </p:cNvPr>
          <p:cNvSpPr txBox="1">
            <a:spLocks/>
          </p:cNvSpPr>
          <p:nvPr/>
        </p:nvSpPr>
        <p:spPr>
          <a:xfrm>
            <a:off x="0" y="5116871"/>
            <a:ext cx="2564562" cy="33542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sz="1500">
                <a:solidFill>
                  <a:srgbClr val="FFFFFF"/>
                </a:solidFill>
              </a:defRPr>
            </a:pPr>
            <a:r>
              <a:rPr lang="en-US" sz="1400" dirty="0">
                <a:solidFill>
                  <a:srgbClr val="FFFFFF"/>
                </a:solidFill>
                <a:latin typeface="Helvetica" pitchFamily="2" charset="0"/>
                <a:cs typeface="Calibri" panose="020F0502020204030204" pitchFamily="34" charset="0"/>
              </a:rPr>
              <a:t>FINAL</a:t>
            </a:r>
          </a:p>
        </p:txBody>
      </p:sp>
      <p:sp>
        <p:nvSpPr>
          <p:cNvPr id="9" name="Title 2">
            <a:extLst>
              <a:ext uri="{FF2B5EF4-FFF2-40B4-BE49-F238E27FC236}">
                <a16:creationId xmlns:a16="http://schemas.microsoft.com/office/drawing/2014/main" id="{0BE257FB-8ED3-1A48-AD5C-CB4E236B55D3}"/>
              </a:ext>
            </a:extLst>
          </p:cNvPr>
          <p:cNvSpPr txBox="1">
            <a:spLocks/>
          </p:cNvSpPr>
          <p:nvPr/>
        </p:nvSpPr>
        <p:spPr>
          <a:xfrm>
            <a:off x="748387" y="5617616"/>
            <a:ext cx="7852687" cy="48927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algn="l"/>
            <a:r>
              <a:rPr lang="en-US" sz="2000" dirty="0">
                <a:solidFill>
                  <a:schemeClr val="bg1"/>
                </a:solidFill>
                <a:latin typeface="Helvetica" pitchFamily="2" charset="0"/>
              </a:rPr>
              <a:t>CAMPAIGN MATERIALS- RADIO DRAMA</a:t>
            </a:r>
          </a:p>
        </p:txBody>
      </p:sp>
      <p:pic>
        <p:nvPicPr>
          <p:cNvPr id="12" name="Picture 11">
            <a:extLst>
              <a:ext uri="{FF2B5EF4-FFF2-40B4-BE49-F238E27FC236}">
                <a16:creationId xmlns:a16="http://schemas.microsoft.com/office/drawing/2014/main" id="{24B28DC7-2E48-0643-ACE5-F4CB950C15C7}"/>
              </a:ext>
            </a:extLst>
          </p:cNvPr>
          <p:cNvPicPr>
            <a:picLocks noChangeAspect="1"/>
          </p:cNvPicPr>
          <p:nvPr/>
        </p:nvPicPr>
        <p:blipFill>
          <a:blip r:embed="rId4">
            <a:lum bright="100000"/>
          </a:blip>
          <a:stretch>
            <a:fillRect/>
          </a:stretch>
        </p:blipFill>
        <p:spPr>
          <a:xfrm>
            <a:off x="10191750" y="5432540"/>
            <a:ext cx="1897919" cy="685700"/>
          </a:xfrm>
          <a:prstGeom prst="rect">
            <a:avLst/>
          </a:prstGeom>
        </p:spPr>
      </p:pic>
      <p:pic>
        <p:nvPicPr>
          <p:cNvPr id="13" name="Picture 12" descr="Logo&#10;&#10;Description automatically generated">
            <a:extLst>
              <a:ext uri="{FF2B5EF4-FFF2-40B4-BE49-F238E27FC236}">
                <a16:creationId xmlns:a16="http://schemas.microsoft.com/office/drawing/2014/main" id="{805CCB08-7408-5B49-8CC1-8CDD160798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9963" y="114300"/>
            <a:ext cx="747712" cy="840308"/>
          </a:xfrm>
          <a:prstGeom prst="rect">
            <a:avLst/>
          </a:prstGeom>
        </p:spPr>
      </p:pic>
    </p:spTree>
    <p:extLst>
      <p:ext uri="{BB962C8B-B14F-4D97-AF65-F5344CB8AC3E}">
        <p14:creationId xmlns:p14="http://schemas.microsoft.com/office/powerpoint/2010/main" val="139583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1708EA-2EE3-6449-802E-AB2088EB7CB6}"/>
              </a:ext>
            </a:extLst>
          </p:cNvPr>
          <p:cNvSpPr/>
          <p:nvPr/>
        </p:nvSpPr>
        <p:spPr>
          <a:xfrm>
            <a:off x="0" y="0"/>
            <a:ext cx="12192000" cy="696686"/>
          </a:xfrm>
          <a:prstGeom prst="rect">
            <a:avLst/>
          </a:prstGeom>
          <a:solidFill>
            <a:srgbClr val="94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dirty="0"/>
          </a:p>
        </p:txBody>
      </p:sp>
      <p:sp>
        <p:nvSpPr>
          <p:cNvPr id="20" name="Rectangle 19">
            <a:extLst>
              <a:ext uri="{FF2B5EF4-FFF2-40B4-BE49-F238E27FC236}">
                <a16:creationId xmlns:a16="http://schemas.microsoft.com/office/drawing/2014/main" id="{27355B95-E80C-CD4D-BE00-AA5342FAD52A}"/>
              </a:ext>
            </a:extLst>
          </p:cNvPr>
          <p:cNvSpPr/>
          <p:nvPr/>
        </p:nvSpPr>
        <p:spPr>
          <a:xfrm>
            <a:off x="0" y="10886"/>
            <a:ext cx="12192000" cy="148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sp>
        <p:nvSpPr>
          <p:cNvPr id="10" name="Rectangle 2"/>
          <p:cNvSpPr>
            <a:spLocks noChangeArrowheads="1"/>
          </p:cNvSpPr>
          <p:nvPr/>
        </p:nvSpPr>
        <p:spPr bwMode="auto">
          <a:xfrm>
            <a:off x="258223" y="5852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Title 2">
            <a:extLst>
              <a:ext uri="{FF2B5EF4-FFF2-40B4-BE49-F238E27FC236}">
                <a16:creationId xmlns:a16="http://schemas.microsoft.com/office/drawing/2014/main" id="{8A4ED088-7E51-1F47-9A01-108717E066AE}"/>
              </a:ext>
            </a:extLst>
          </p:cNvPr>
          <p:cNvSpPr txBox="1">
            <a:spLocks/>
          </p:cNvSpPr>
          <p:nvPr/>
        </p:nvSpPr>
        <p:spPr>
          <a:xfrm>
            <a:off x="748387" y="258306"/>
            <a:ext cx="9945444" cy="4236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algn="l"/>
            <a:r>
              <a:rPr lang="en-US" sz="2000" b="0" dirty="0">
                <a:solidFill>
                  <a:schemeClr val="bg1"/>
                </a:solidFill>
                <a:latin typeface="Helvetica Light" panose="020B0403020202020204" pitchFamily="34" charset="0"/>
              </a:rPr>
              <a:t>MTOTO WAKO NI WETU SOTE | </a:t>
            </a:r>
            <a:r>
              <a:rPr lang="en-US" sz="2400" dirty="0">
                <a:solidFill>
                  <a:schemeClr val="bg1"/>
                </a:solidFill>
                <a:latin typeface="Helvetica" pitchFamily="2" charset="0"/>
              </a:rPr>
              <a:t>RADIO DRAMAS</a:t>
            </a:r>
          </a:p>
        </p:txBody>
      </p:sp>
      <p:sp>
        <p:nvSpPr>
          <p:cNvPr id="11" name="Titel 5">
            <a:extLst>
              <a:ext uri="{FF2B5EF4-FFF2-40B4-BE49-F238E27FC236}">
                <a16:creationId xmlns:a16="http://schemas.microsoft.com/office/drawing/2014/main" id="{BA97F168-0D01-C346-9E02-7E7EA05BC204}"/>
              </a:ext>
            </a:extLst>
          </p:cNvPr>
          <p:cNvSpPr txBox="1">
            <a:spLocks/>
          </p:cNvSpPr>
          <p:nvPr/>
        </p:nvSpPr>
        <p:spPr>
          <a:xfrm>
            <a:off x="748387" y="795335"/>
            <a:ext cx="7270238" cy="7200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535353"/>
                </a:solidFill>
                <a:latin typeface="+mn-lt"/>
                <a:ea typeface="+mn-ea"/>
                <a:cs typeface="+mn-cs"/>
                <a:sym typeface="Helvetica"/>
              </a:defRPr>
            </a:lvl1pPr>
          </a:lstStyle>
          <a:p>
            <a:r>
              <a:rPr lang="en-US" sz="2400" dirty="0">
                <a:latin typeface="Helvetica" pitchFamily="2" charset="0"/>
              </a:rPr>
              <a:t>EPISODE 1 – Introduction &amp; BF “On Demand”</a:t>
            </a:r>
            <a:endParaRPr lang="en-TZ" sz="2400" dirty="0">
              <a:latin typeface="Helvetica" pitchFamily="2" charset="0"/>
            </a:endParaRPr>
          </a:p>
        </p:txBody>
      </p:sp>
      <p:sp>
        <p:nvSpPr>
          <p:cNvPr id="15" name="Content Placeholder 3">
            <a:extLst>
              <a:ext uri="{FF2B5EF4-FFF2-40B4-BE49-F238E27FC236}">
                <a16:creationId xmlns:a16="http://schemas.microsoft.com/office/drawing/2014/main" id="{4D18C6A3-FF8A-5748-BA91-9D66D72DB3F6}"/>
              </a:ext>
            </a:extLst>
          </p:cNvPr>
          <p:cNvSpPr txBox="1"/>
          <p:nvPr/>
        </p:nvSpPr>
        <p:spPr>
          <a:xfrm>
            <a:off x="789118" y="1205977"/>
            <a:ext cx="10613764" cy="5068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r>
              <a:rPr lang="en-US" sz="1500" dirty="0">
                <a:latin typeface="Helvetica" pitchFamily="2" charset="0"/>
              </a:rPr>
              <a:t>ANNOUNCER: Welcome to the KAKA NA DADA BARAZA</a:t>
            </a:r>
            <a:endParaRPr lang="en-TZ" sz="1500" dirty="0">
              <a:latin typeface="Helvetica" pitchFamily="2" charset="0"/>
            </a:endParaRPr>
          </a:p>
          <a:p>
            <a:r>
              <a:rPr lang="en-US" sz="1500" dirty="0">
                <a:solidFill>
                  <a:schemeClr val="accent2">
                    <a:lumMod val="75000"/>
                  </a:schemeClr>
                </a:solidFill>
                <a:latin typeface="Helvetica" pitchFamily="2" charset="0"/>
              </a:rPr>
              <a:t>ANNOUNCER: Karibu kwenye KAKA NA DADA BARAZA</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Makame: Dear fellow ‘Kaka na Dada’.</a:t>
            </a:r>
            <a:endParaRPr lang="en-TZ" sz="1500" dirty="0">
              <a:latin typeface="Helvetica" pitchFamily="2" charset="0"/>
            </a:endParaRPr>
          </a:p>
          <a:p>
            <a:r>
              <a:rPr lang="en-US" sz="1500" dirty="0">
                <a:solidFill>
                  <a:schemeClr val="accent2">
                    <a:lumMod val="75000"/>
                  </a:schemeClr>
                </a:solidFill>
                <a:latin typeface="Helvetica" pitchFamily="2" charset="0"/>
              </a:rPr>
              <a:t>Makame: ‘Wapendwa Kaka na Dada’</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Subira: Yes Big Bro!</a:t>
            </a:r>
            <a:endParaRPr lang="en-TZ" sz="1500" dirty="0">
              <a:latin typeface="Helvetica" pitchFamily="2" charset="0"/>
            </a:endParaRPr>
          </a:p>
          <a:p>
            <a:r>
              <a:rPr lang="en-US" sz="1500" dirty="0">
                <a:solidFill>
                  <a:schemeClr val="accent2">
                    <a:lumMod val="75000"/>
                  </a:schemeClr>
                </a:solidFill>
                <a:latin typeface="Helvetica" pitchFamily="2" charset="0"/>
              </a:rPr>
              <a:t>Subira: Tuambie kaka mkubwa!</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Makame: Are there younger kids at your home?</a:t>
            </a:r>
            <a:endParaRPr lang="en-TZ" sz="1500" dirty="0">
              <a:latin typeface="Helvetica" pitchFamily="2" charset="0"/>
            </a:endParaRPr>
          </a:p>
          <a:p>
            <a:r>
              <a:rPr lang="pl-PL" sz="1500" dirty="0">
                <a:solidFill>
                  <a:schemeClr val="accent2">
                    <a:lumMod val="75000"/>
                  </a:schemeClr>
                </a:solidFill>
                <a:latin typeface="Helvetica" pitchFamily="2" charset="0"/>
              </a:rPr>
              <a:t>Nyumbani kwenu mna mtoto alie chini ya miaka 2” </a:t>
            </a:r>
            <a:endParaRPr lang="en-GB" sz="1500" dirty="0">
              <a:solidFill>
                <a:schemeClr val="accent2">
                  <a:lumMod val="75000"/>
                </a:schemeClr>
              </a:solidFill>
              <a:latin typeface="Helvetica" pitchFamily="2" charset="0"/>
            </a:endParaRPr>
          </a:p>
          <a:p>
            <a:endParaRPr lang="en-GB" sz="1500" dirty="0">
              <a:solidFill>
                <a:schemeClr val="accent2">
                  <a:lumMod val="75000"/>
                </a:schemeClr>
              </a:solidFill>
              <a:latin typeface="Helvetica" pitchFamily="2" charset="0"/>
            </a:endParaRPr>
          </a:p>
          <a:p>
            <a:r>
              <a:rPr lang="en-US" sz="1500" dirty="0">
                <a:latin typeface="Helvetica" pitchFamily="2" charset="0"/>
              </a:rPr>
              <a:t>Abass: I have a 2 weeks young sis. Since her birth, dad has taken my name away from my mum. now he calls her mama Busara. But... (other kids interrupt with laughter)</a:t>
            </a:r>
            <a:endParaRPr lang="en-TZ" sz="1500" dirty="0">
              <a:latin typeface="Helvetica" pitchFamily="2" charset="0"/>
            </a:endParaRPr>
          </a:p>
          <a:p>
            <a:r>
              <a:rPr lang="en-US" sz="1500" dirty="0">
                <a:solidFill>
                  <a:schemeClr val="accent2">
                    <a:lumMod val="75000"/>
                  </a:schemeClr>
                </a:solidFill>
                <a:latin typeface="Helvetica" pitchFamily="2" charset="0"/>
              </a:rPr>
              <a:t>Abass : Mimi nina mdogo wa kike ana wiki mbili, tangu azaliwe, baba hamuiti mama kwa jina langu </a:t>
            </a:r>
            <a:r>
              <a:rPr lang="en-US" sz="1500" dirty="0">
                <a:solidFill>
                  <a:srgbClr val="945200"/>
                </a:solidFill>
                <a:latin typeface="Helvetica" pitchFamily="2" charset="0"/>
              </a:rPr>
              <a:t>tena, </a:t>
            </a:r>
            <a:r>
              <a:rPr lang="en-US" sz="1500" dirty="0">
                <a:solidFill>
                  <a:schemeClr val="accent2">
                    <a:lumMod val="75000"/>
                  </a:schemeClr>
                </a:solidFill>
                <a:latin typeface="Helvetica" pitchFamily="2" charset="0"/>
              </a:rPr>
              <a:t>sasa anamuita Mama Busara. Lakini....(other kids interrupt with laughter)</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Nasra: Ahaha, so sorry, I have a 2-months young bro, </a:t>
            </a:r>
            <a:endParaRPr lang="en-TZ" sz="1500" dirty="0">
              <a:latin typeface="Helvetica" pitchFamily="2" charset="0"/>
            </a:endParaRPr>
          </a:p>
          <a:p>
            <a:r>
              <a:rPr lang="en-US" sz="1500" dirty="0">
                <a:solidFill>
                  <a:schemeClr val="accent2">
                    <a:lumMod val="75000"/>
                  </a:schemeClr>
                </a:solidFill>
                <a:latin typeface="Helvetica" pitchFamily="2" charset="0"/>
              </a:rPr>
              <a:t>Nasra: Ahaha, pole, mimi nina mdogo wa kiume ana miezi miwili,</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Abass: our little sis wakes up crying at night</a:t>
            </a:r>
            <a:endParaRPr lang="en-TZ" sz="1500" dirty="0">
              <a:latin typeface="Helvetica" pitchFamily="2" charset="0"/>
            </a:endParaRPr>
          </a:p>
          <a:p>
            <a:r>
              <a:rPr lang="en-US" sz="1500" dirty="0">
                <a:solidFill>
                  <a:schemeClr val="accent2">
                    <a:lumMod val="75000"/>
                  </a:schemeClr>
                </a:solidFill>
                <a:latin typeface="Helvetica" pitchFamily="2" charset="0"/>
              </a:rPr>
              <a:t>Abass: Sema mi Mdogo wangu analia sana usiku</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p:txBody>
      </p:sp>
      <p:pic>
        <p:nvPicPr>
          <p:cNvPr id="18" name="Picture 17" descr="A picture containing computer, sitting, computer, flower&#10;&#10;Description automatically generated">
            <a:extLst>
              <a:ext uri="{FF2B5EF4-FFF2-40B4-BE49-F238E27FC236}">
                <a16:creationId xmlns:a16="http://schemas.microsoft.com/office/drawing/2014/main" id="{F2D16DD1-7F6A-C343-842F-4A2E0ACF0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9776" y="5982850"/>
            <a:ext cx="781126" cy="875150"/>
          </a:xfrm>
          <a:prstGeom prst="rect">
            <a:avLst/>
          </a:prstGeom>
        </p:spPr>
      </p:pic>
    </p:spTree>
    <p:extLst>
      <p:ext uri="{BB962C8B-B14F-4D97-AF65-F5344CB8AC3E}">
        <p14:creationId xmlns:p14="http://schemas.microsoft.com/office/powerpoint/2010/main" val="221875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1708EA-2EE3-6449-802E-AB2088EB7CB6}"/>
              </a:ext>
            </a:extLst>
          </p:cNvPr>
          <p:cNvSpPr/>
          <p:nvPr/>
        </p:nvSpPr>
        <p:spPr>
          <a:xfrm>
            <a:off x="0" y="0"/>
            <a:ext cx="12192000" cy="696686"/>
          </a:xfrm>
          <a:prstGeom prst="rect">
            <a:avLst/>
          </a:prstGeom>
          <a:solidFill>
            <a:srgbClr val="94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dirty="0"/>
          </a:p>
        </p:txBody>
      </p:sp>
      <p:sp>
        <p:nvSpPr>
          <p:cNvPr id="20" name="Rectangle 19">
            <a:extLst>
              <a:ext uri="{FF2B5EF4-FFF2-40B4-BE49-F238E27FC236}">
                <a16:creationId xmlns:a16="http://schemas.microsoft.com/office/drawing/2014/main" id="{27355B95-E80C-CD4D-BE00-AA5342FAD52A}"/>
              </a:ext>
            </a:extLst>
          </p:cNvPr>
          <p:cNvSpPr/>
          <p:nvPr/>
        </p:nvSpPr>
        <p:spPr>
          <a:xfrm>
            <a:off x="0" y="10886"/>
            <a:ext cx="12192000" cy="148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sp>
        <p:nvSpPr>
          <p:cNvPr id="10" name="Rectangle 2"/>
          <p:cNvSpPr>
            <a:spLocks noChangeArrowheads="1"/>
          </p:cNvSpPr>
          <p:nvPr/>
        </p:nvSpPr>
        <p:spPr bwMode="auto">
          <a:xfrm>
            <a:off x="258223" y="5852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Title 2">
            <a:extLst>
              <a:ext uri="{FF2B5EF4-FFF2-40B4-BE49-F238E27FC236}">
                <a16:creationId xmlns:a16="http://schemas.microsoft.com/office/drawing/2014/main" id="{8A4ED088-7E51-1F47-9A01-108717E066AE}"/>
              </a:ext>
            </a:extLst>
          </p:cNvPr>
          <p:cNvSpPr txBox="1">
            <a:spLocks/>
          </p:cNvSpPr>
          <p:nvPr/>
        </p:nvSpPr>
        <p:spPr>
          <a:xfrm>
            <a:off x="748387" y="258306"/>
            <a:ext cx="9945444" cy="4236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algn="l"/>
            <a:r>
              <a:rPr lang="en-US" sz="2000" b="0" dirty="0">
                <a:solidFill>
                  <a:schemeClr val="bg1"/>
                </a:solidFill>
                <a:latin typeface="Helvetica Light" panose="020B0403020202020204" pitchFamily="34" charset="0"/>
              </a:rPr>
              <a:t>MTOTO WAKO NI WETU SOTE | </a:t>
            </a:r>
            <a:r>
              <a:rPr lang="en-US" sz="2400" dirty="0">
                <a:solidFill>
                  <a:schemeClr val="bg1"/>
                </a:solidFill>
                <a:latin typeface="Helvetica" pitchFamily="2" charset="0"/>
              </a:rPr>
              <a:t>RADIO DRAMAS</a:t>
            </a:r>
          </a:p>
        </p:txBody>
      </p:sp>
      <p:sp>
        <p:nvSpPr>
          <p:cNvPr id="11" name="Titel 5">
            <a:extLst>
              <a:ext uri="{FF2B5EF4-FFF2-40B4-BE49-F238E27FC236}">
                <a16:creationId xmlns:a16="http://schemas.microsoft.com/office/drawing/2014/main" id="{BA97F168-0D01-C346-9E02-7E7EA05BC204}"/>
              </a:ext>
            </a:extLst>
          </p:cNvPr>
          <p:cNvSpPr txBox="1">
            <a:spLocks/>
          </p:cNvSpPr>
          <p:nvPr/>
        </p:nvSpPr>
        <p:spPr>
          <a:xfrm>
            <a:off x="761170" y="663669"/>
            <a:ext cx="7270238" cy="7200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535353"/>
                </a:solidFill>
                <a:latin typeface="+mn-lt"/>
                <a:ea typeface="+mn-ea"/>
                <a:cs typeface="+mn-cs"/>
                <a:sym typeface="Helvetica"/>
              </a:defRPr>
            </a:lvl1pPr>
          </a:lstStyle>
          <a:p>
            <a:r>
              <a:rPr lang="en-US" sz="2400" dirty="0">
                <a:latin typeface="Helvetica" pitchFamily="2" charset="0"/>
              </a:rPr>
              <a:t>EPISODE 1 – Cont’d</a:t>
            </a:r>
            <a:endParaRPr lang="en-TZ" sz="2400" dirty="0">
              <a:latin typeface="Helvetica" pitchFamily="2" charset="0"/>
            </a:endParaRPr>
          </a:p>
        </p:txBody>
      </p:sp>
      <p:sp>
        <p:nvSpPr>
          <p:cNvPr id="15" name="Content Placeholder 3">
            <a:extLst>
              <a:ext uri="{FF2B5EF4-FFF2-40B4-BE49-F238E27FC236}">
                <a16:creationId xmlns:a16="http://schemas.microsoft.com/office/drawing/2014/main" id="{4D18C6A3-FF8A-5748-BA91-9D66D72DB3F6}"/>
              </a:ext>
            </a:extLst>
          </p:cNvPr>
          <p:cNvSpPr txBox="1"/>
          <p:nvPr/>
        </p:nvSpPr>
        <p:spPr>
          <a:xfrm>
            <a:off x="761170" y="1091742"/>
            <a:ext cx="10613764" cy="5458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r>
              <a:rPr lang="en-US" sz="1500" dirty="0">
                <a:latin typeface="Helvetica" pitchFamily="2" charset="0"/>
              </a:rPr>
              <a:t>Subira: Yeah, that’s drives me crazy, but grandma says Mom needs to feed him whenever he is hungry, “on demand”, to be sure he gets enough.</a:t>
            </a:r>
            <a:endParaRPr lang="en-TZ" sz="1500" dirty="0">
              <a:latin typeface="Helvetica" pitchFamily="2" charset="0"/>
            </a:endParaRPr>
          </a:p>
          <a:p>
            <a:r>
              <a:rPr lang="en-US" sz="1500" dirty="0">
                <a:solidFill>
                  <a:schemeClr val="accent2">
                    <a:lumMod val="75000"/>
                  </a:schemeClr>
                </a:solidFill>
                <a:latin typeface="Helvetica" pitchFamily="2" charset="0"/>
              </a:rPr>
              <a:t>Subira: “</a:t>
            </a:r>
            <a:r>
              <a:rPr lang="en-US" sz="1500" dirty="0" err="1">
                <a:solidFill>
                  <a:schemeClr val="accent2">
                    <a:lumMod val="75000"/>
                  </a:schemeClr>
                </a:solidFill>
                <a:latin typeface="Helvetica" pitchFamily="2" charset="0"/>
              </a:rPr>
              <a:t>Kweli</a:t>
            </a:r>
            <a:r>
              <a:rPr lang="en-US" sz="1500" dirty="0">
                <a:solidFill>
                  <a:schemeClr val="accent2">
                    <a:lumMod val="75000"/>
                  </a:schemeClr>
                </a:solidFill>
                <a:latin typeface="Helvetica" pitchFamily="2" charset="0"/>
              </a:rPr>
              <a:t>  hata mdogo wangu analia sana, lakini Bibi alisema Mama anatakiwa kumnyonyesha mdogo wangu kila mara anapohitaji ili  akue vizuri”</a:t>
            </a: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Abass: What does “on demand” mean?</a:t>
            </a:r>
            <a:endParaRPr lang="en-TZ" sz="1500" dirty="0">
              <a:latin typeface="Helvetica" pitchFamily="2" charset="0"/>
            </a:endParaRPr>
          </a:p>
          <a:p>
            <a:r>
              <a:rPr lang="en-US" sz="1500" dirty="0">
                <a:solidFill>
                  <a:schemeClr val="accent2">
                    <a:lumMod val="75000"/>
                  </a:schemeClr>
                </a:solidFill>
                <a:latin typeface="Helvetica" pitchFamily="2" charset="0"/>
              </a:rPr>
              <a:t>Abass: ‘’ Anapohitaji’’ inamaanisha nini? </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Nasra: It means, whenever your baby sister starts to cry or presses her mouth or fusses, your mom needs to breastfeed her, even if she just fed.</a:t>
            </a:r>
            <a:endParaRPr lang="en-TZ" sz="1500" dirty="0">
              <a:latin typeface="Helvetica" pitchFamily="2" charset="0"/>
            </a:endParaRPr>
          </a:p>
          <a:p>
            <a:r>
              <a:rPr lang="en-US" sz="1500" dirty="0">
                <a:solidFill>
                  <a:schemeClr val="accent2">
                    <a:lumMod val="75000"/>
                  </a:schemeClr>
                </a:solidFill>
                <a:latin typeface="Helvetica" pitchFamily="2" charset="0"/>
              </a:rPr>
              <a:t>Nasra: -</a:t>
            </a:r>
            <a:r>
              <a:rPr lang="en-US" sz="1500" dirty="0">
                <a:solidFill>
                  <a:srgbClr val="945200"/>
                </a:solidFill>
                <a:latin typeface="Helvetica" pitchFamily="2" charset="0"/>
              </a:rPr>
              <a:t>Inamaanisha kumnyonyesha mtoto kila anapoonesha dalili yoyote ya kutaka kunyonya ikiwemo kuweka vidole mdomoni,kuanza kulia na </a:t>
            </a:r>
            <a:r>
              <a:rPr lang="en-US" sz="1500" dirty="0" err="1">
                <a:solidFill>
                  <a:srgbClr val="945200"/>
                </a:solidFill>
                <a:latin typeface="Helvetica" pitchFamily="2" charset="0"/>
              </a:rPr>
              <a:t>kupiga</a:t>
            </a:r>
            <a:r>
              <a:rPr lang="en-US" sz="1500" dirty="0">
                <a:solidFill>
                  <a:srgbClr val="945200"/>
                </a:solidFill>
                <a:latin typeface="Helvetica" pitchFamily="2" charset="0"/>
              </a:rPr>
              <a:t> </a:t>
            </a:r>
            <a:r>
              <a:rPr lang="en-US" sz="1500" dirty="0" err="1">
                <a:solidFill>
                  <a:srgbClr val="945200"/>
                </a:solidFill>
                <a:latin typeface="Helvetica" pitchFamily="2" charset="0"/>
              </a:rPr>
              <a:t>miayo</a:t>
            </a:r>
            <a:r>
              <a:rPr lang="en-US" sz="1500" dirty="0">
                <a:solidFill>
                  <a:srgbClr val="945200"/>
                </a:solidFill>
                <a:latin typeface="Helvetica" pitchFamily="2" charset="0"/>
              </a:rPr>
              <a:t> muda wote wa usiku na mchana hata kama ametoka kunyonya muda mfupi uliopita</a:t>
            </a:r>
            <a:endParaRPr lang="en-TZ" sz="1500" dirty="0">
              <a:solidFill>
                <a:srgbClr val="945200"/>
              </a:solidFill>
              <a:latin typeface="Helvetica" pitchFamily="2" charset="0"/>
            </a:endParaRPr>
          </a:p>
          <a:p>
            <a:r>
              <a:rPr lang="en-US" sz="1500" dirty="0">
                <a:latin typeface="Helvetica" pitchFamily="2" charset="0"/>
              </a:rPr>
              <a:t>Abass:  OK, will endure that. </a:t>
            </a:r>
            <a:endParaRPr lang="en-TZ" sz="1500" dirty="0">
              <a:latin typeface="Helvetica" pitchFamily="2" charset="0"/>
            </a:endParaRPr>
          </a:p>
          <a:p>
            <a:r>
              <a:rPr lang="en-US" sz="1500" dirty="0">
                <a:solidFill>
                  <a:schemeClr val="accent2">
                    <a:lumMod val="75000"/>
                  </a:schemeClr>
                </a:solidFill>
                <a:latin typeface="Helvetica" pitchFamily="2" charset="0"/>
              </a:rPr>
              <a:t>Abass:  Sawa, inabidi nivumilie tu</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Makame: </a:t>
            </a:r>
            <a:r>
              <a:rPr lang="en-GB" sz="1500" dirty="0">
                <a:latin typeface="Helvetica" pitchFamily="2" charset="0"/>
              </a:rPr>
              <a:t>We’ll end by saying that for babies under 2, you are required to do the 2. Today we learned about the first one – exclusive breastfeeding for the first six months.</a:t>
            </a:r>
            <a:endParaRPr lang="en-TZ" sz="1500" dirty="0">
              <a:latin typeface="Helvetica" pitchFamily="2" charset="0"/>
            </a:endParaRPr>
          </a:p>
          <a:p>
            <a:r>
              <a:rPr lang="en-US" sz="1500" dirty="0">
                <a:solidFill>
                  <a:schemeClr val="accent2">
                    <a:lumMod val="75000"/>
                  </a:schemeClr>
                </a:solidFill>
                <a:latin typeface="Helvetica" pitchFamily="2" charset="0"/>
              </a:rPr>
              <a:t>Makame: </a:t>
            </a:r>
            <a:r>
              <a:rPr lang="en-GB" sz="1600" dirty="0">
                <a:solidFill>
                  <a:schemeClr val="accent2">
                    <a:lumMod val="75000"/>
                  </a:schemeClr>
                </a:solidFill>
                <a:latin typeface="Helvetica" pitchFamily="2" charset="0"/>
              </a:rPr>
              <a:t>Tumalizie leo kwa kusema, kwa watoto chini ya miaka 2 unapaswa kufanya mawili. Leo tumeongelea Unyonyeshaji wa maziwa ya mama pekee kwa miezi 6 ya mwanzo.</a:t>
            </a:r>
            <a:endParaRPr lang="en-TZ" sz="1600" dirty="0">
              <a:latin typeface="Helvetica" pitchFamily="2" charset="0"/>
            </a:endParaRPr>
          </a:p>
          <a:p>
            <a:endParaRPr lang="en-TZ" sz="1500" dirty="0">
              <a:solidFill>
                <a:schemeClr val="accent2">
                  <a:lumMod val="75000"/>
                </a:schemeClr>
              </a:solidFill>
              <a:latin typeface="Helvetica" pitchFamily="2" charset="0"/>
            </a:endParaRPr>
          </a:p>
          <a:p>
            <a:r>
              <a:rPr lang="en-US" sz="1500" dirty="0">
                <a:latin typeface="Helvetica" pitchFamily="2" charset="0"/>
              </a:rPr>
              <a:t>Announcer: Don’t miss the next Kaka na Dada Baraza to learn what you need know about being an older brother or sister.</a:t>
            </a:r>
            <a:endParaRPr lang="en-TZ" sz="1500" dirty="0">
              <a:latin typeface="Helvetica" pitchFamily="2" charset="0"/>
            </a:endParaRPr>
          </a:p>
          <a:p>
            <a:r>
              <a:rPr lang="en-US" sz="1500" dirty="0">
                <a:solidFill>
                  <a:schemeClr val="accent2">
                    <a:lumMod val="75000"/>
                  </a:schemeClr>
                </a:solidFill>
                <a:latin typeface="Helvetica" pitchFamily="2" charset="0"/>
              </a:rPr>
              <a:t>Announcer: Usikose Kaka na Dada Baraza ijayo ujifunze kuhusu kuwa kaka na dada mkubwa</a:t>
            </a:r>
            <a:endParaRPr lang="en-TZ" sz="1500" dirty="0">
              <a:solidFill>
                <a:schemeClr val="accent2">
                  <a:lumMod val="75000"/>
                </a:schemeClr>
              </a:solidFill>
              <a:latin typeface="Helvetica" pitchFamily="2" charset="0"/>
            </a:endParaRPr>
          </a:p>
        </p:txBody>
      </p:sp>
      <p:pic>
        <p:nvPicPr>
          <p:cNvPr id="18" name="Picture 17" descr="A picture containing computer, sitting, computer, flower&#10;&#10;Description automatically generated">
            <a:extLst>
              <a:ext uri="{FF2B5EF4-FFF2-40B4-BE49-F238E27FC236}">
                <a16:creationId xmlns:a16="http://schemas.microsoft.com/office/drawing/2014/main" id="{F2D16DD1-7F6A-C343-842F-4A2E0ACF0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9776" y="5982850"/>
            <a:ext cx="781126" cy="875150"/>
          </a:xfrm>
          <a:prstGeom prst="rect">
            <a:avLst/>
          </a:prstGeom>
        </p:spPr>
      </p:pic>
    </p:spTree>
    <p:extLst>
      <p:ext uri="{BB962C8B-B14F-4D97-AF65-F5344CB8AC3E}">
        <p14:creationId xmlns:p14="http://schemas.microsoft.com/office/powerpoint/2010/main" val="351990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1708EA-2EE3-6449-802E-AB2088EB7CB6}"/>
              </a:ext>
            </a:extLst>
          </p:cNvPr>
          <p:cNvSpPr/>
          <p:nvPr/>
        </p:nvSpPr>
        <p:spPr>
          <a:xfrm>
            <a:off x="0" y="0"/>
            <a:ext cx="12192000" cy="696686"/>
          </a:xfrm>
          <a:prstGeom prst="rect">
            <a:avLst/>
          </a:prstGeom>
          <a:solidFill>
            <a:srgbClr val="94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dirty="0"/>
          </a:p>
        </p:txBody>
      </p:sp>
      <p:sp>
        <p:nvSpPr>
          <p:cNvPr id="20" name="Rectangle 19">
            <a:extLst>
              <a:ext uri="{FF2B5EF4-FFF2-40B4-BE49-F238E27FC236}">
                <a16:creationId xmlns:a16="http://schemas.microsoft.com/office/drawing/2014/main" id="{27355B95-E80C-CD4D-BE00-AA5342FAD52A}"/>
              </a:ext>
            </a:extLst>
          </p:cNvPr>
          <p:cNvSpPr/>
          <p:nvPr/>
        </p:nvSpPr>
        <p:spPr>
          <a:xfrm>
            <a:off x="0" y="10886"/>
            <a:ext cx="12192000" cy="148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sp>
        <p:nvSpPr>
          <p:cNvPr id="10" name="Rectangle 2"/>
          <p:cNvSpPr>
            <a:spLocks noChangeArrowheads="1"/>
          </p:cNvSpPr>
          <p:nvPr/>
        </p:nvSpPr>
        <p:spPr bwMode="auto">
          <a:xfrm>
            <a:off x="258223" y="5852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Title 2">
            <a:extLst>
              <a:ext uri="{FF2B5EF4-FFF2-40B4-BE49-F238E27FC236}">
                <a16:creationId xmlns:a16="http://schemas.microsoft.com/office/drawing/2014/main" id="{8A4ED088-7E51-1F47-9A01-108717E066AE}"/>
              </a:ext>
            </a:extLst>
          </p:cNvPr>
          <p:cNvSpPr txBox="1">
            <a:spLocks/>
          </p:cNvSpPr>
          <p:nvPr/>
        </p:nvSpPr>
        <p:spPr>
          <a:xfrm>
            <a:off x="748387" y="258306"/>
            <a:ext cx="9945444" cy="4236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algn="l"/>
            <a:r>
              <a:rPr lang="en-US" sz="2000" b="0" dirty="0">
                <a:solidFill>
                  <a:schemeClr val="bg1"/>
                </a:solidFill>
                <a:latin typeface="Helvetica Light" panose="020B0403020202020204" pitchFamily="34" charset="0"/>
              </a:rPr>
              <a:t>MTOTO WAKO NI WETU SOTE | </a:t>
            </a:r>
            <a:r>
              <a:rPr lang="en-US" sz="2400" dirty="0">
                <a:solidFill>
                  <a:schemeClr val="bg1"/>
                </a:solidFill>
                <a:latin typeface="Helvetica Light" panose="020B0403020202020204" pitchFamily="34" charset="0"/>
              </a:rPr>
              <a:t>REVISED</a:t>
            </a:r>
            <a:r>
              <a:rPr lang="en-US" sz="2000" b="0" dirty="0">
                <a:solidFill>
                  <a:schemeClr val="bg1"/>
                </a:solidFill>
                <a:latin typeface="Helvetica Light" panose="020B0403020202020204" pitchFamily="34" charset="0"/>
              </a:rPr>
              <a:t> </a:t>
            </a:r>
            <a:r>
              <a:rPr lang="en-US" sz="2400" dirty="0">
                <a:solidFill>
                  <a:schemeClr val="bg1"/>
                </a:solidFill>
                <a:latin typeface="Helvetica" pitchFamily="2" charset="0"/>
              </a:rPr>
              <a:t>RADIO DRAMAS</a:t>
            </a:r>
          </a:p>
        </p:txBody>
      </p:sp>
      <p:sp>
        <p:nvSpPr>
          <p:cNvPr id="11" name="Titel 5">
            <a:extLst>
              <a:ext uri="{FF2B5EF4-FFF2-40B4-BE49-F238E27FC236}">
                <a16:creationId xmlns:a16="http://schemas.microsoft.com/office/drawing/2014/main" id="{BA97F168-0D01-C346-9E02-7E7EA05BC204}"/>
              </a:ext>
            </a:extLst>
          </p:cNvPr>
          <p:cNvSpPr txBox="1">
            <a:spLocks/>
          </p:cNvSpPr>
          <p:nvPr/>
        </p:nvSpPr>
        <p:spPr>
          <a:xfrm>
            <a:off x="761170" y="663669"/>
            <a:ext cx="7270238" cy="7200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535353"/>
                </a:solidFill>
                <a:latin typeface="+mn-lt"/>
                <a:ea typeface="+mn-ea"/>
                <a:cs typeface="+mn-cs"/>
                <a:sym typeface="Helvetica"/>
              </a:defRPr>
            </a:lvl1pPr>
          </a:lstStyle>
          <a:p>
            <a:r>
              <a:rPr lang="en-US" sz="2400">
                <a:latin typeface="Helvetica" pitchFamily="2" charset="0"/>
              </a:rPr>
              <a:t>AMENDED EPISODE </a:t>
            </a:r>
            <a:r>
              <a:rPr lang="en-US" sz="2400" dirty="0">
                <a:latin typeface="Helvetica" pitchFamily="2" charset="0"/>
              </a:rPr>
              <a:t>1 – Cont’d</a:t>
            </a:r>
            <a:endParaRPr lang="en-TZ" sz="2400" dirty="0">
              <a:latin typeface="Helvetica" pitchFamily="2" charset="0"/>
            </a:endParaRPr>
          </a:p>
        </p:txBody>
      </p:sp>
      <p:sp>
        <p:nvSpPr>
          <p:cNvPr id="15" name="Content Placeholder 3">
            <a:extLst>
              <a:ext uri="{FF2B5EF4-FFF2-40B4-BE49-F238E27FC236}">
                <a16:creationId xmlns:a16="http://schemas.microsoft.com/office/drawing/2014/main" id="{4D18C6A3-FF8A-5748-BA91-9D66D72DB3F6}"/>
              </a:ext>
            </a:extLst>
          </p:cNvPr>
          <p:cNvSpPr txBox="1"/>
          <p:nvPr/>
        </p:nvSpPr>
        <p:spPr>
          <a:xfrm>
            <a:off x="761170" y="1091742"/>
            <a:ext cx="10613764" cy="5458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rPr lang="en-US" sz="1500" dirty="0">
                <a:latin typeface="Helvetica" pitchFamily="2" charset="0"/>
              </a:rPr>
              <a:t>Subira: Yeah, that’s drives me crazy, but grandma said the reason why he is crying he might be hungry, Mom needs to feed him whenever he is hungry, “on demand”, to be sure he gets enough.</a:t>
            </a:r>
            <a:endParaRPr lang="en-TZ" sz="1500" dirty="0">
              <a:latin typeface="Helvetica" pitchFamily="2" charset="0"/>
            </a:endParaRPr>
          </a:p>
          <a:p>
            <a:r>
              <a:rPr lang="en-US" sz="1500" dirty="0">
                <a:solidFill>
                  <a:schemeClr val="accent2">
                    <a:lumMod val="75000"/>
                  </a:schemeClr>
                </a:solidFill>
                <a:latin typeface="Helvetica" pitchFamily="2" charset="0"/>
              </a:rPr>
              <a:t>Subira: </a:t>
            </a:r>
            <a:r>
              <a:rPr lang="en-US" sz="1500" dirty="0" err="1">
                <a:solidFill>
                  <a:schemeClr val="accent2">
                    <a:lumMod val="75000"/>
                  </a:schemeClr>
                </a:solidFill>
                <a:latin typeface="Helvetica" pitchFamily="2" charset="0"/>
              </a:rPr>
              <a:t>kweli</a:t>
            </a:r>
            <a:r>
              <a:rPr lang="en-US" sz="1500" dirty="0">
                <a:solidFill>
                  <a:schemeClr val="accent2">
                    <a:lumMod val="75000"/>
                  </a:schemeClr>
                </a:solidFill>
                <a:latin typeface="Helvetica" pitchFamily="2" charset="0"/>
              </a:rPr>
              <a:t> </a:t>
            </a:r>
            <a:r>
              <a:rPr lang="en-US" sz="1500" dirty="0" err="1">
                <a:solidFill>
                  <a:schemeClr val="accent2">
                    <a:lumMod val="75000"/>
                  </a:schemeClr>
                </a:solidFill>
                <a:latin typeface="Helvetica" pitchFamily="2" charset="0"/>
              </a:rPr>
              <a:t>hata</a:t>
            </a:r>
            <a:r>
              <a:rPr lang="en-US" sz="1500" dirty="0">
                <a:solidFill>
                  <a:schemeClr val="accent2">
                    <a:lumMod val="75000"/>
                  </a:schemeClr>
                </a:solidFill>
                <a:latin typeface="Helvetica" pitchFamily="2" charset="0"/>
              </a:rPr>
              <a:t> </a:t>
            </a:r>
            <a:r>
              <a:rPr lang="en-US" sz="1500" dirty="0" err="1">
                <a:solidFill>
                  <a:schemeClr val="accent2">
                    <a:lumMod val="75000"/>
                  </a:schemeClr>
                </a:solidFill>
                <a:latin typeface="Helvetica" pitchFamily="2" charset="0"/>
              </a:rPr>
              <a:t>mdogo</a:t>
            </a:r>
            <a:r>
              <a:rPr lang="en-US" sz="1500" dirty="0">
                <a:solidFill>
                  <a:schemeClr val="accent2">
                    <a:lumMod val="75000"/>
                  </a:schemeClr>
                </a:solidFill>
                <a:latin typeface="Helvetica" pitchFamily="2" charset="0"/>
              </a:rPr>
              <a:t> </a:t>
            </a:r>
            <a:r>
              <a:rPr lang="en-US" sz="1500" dirty="0" err="1">
                <a:solidFill>
                  <a:schemeClr val="accent2">
                    <a:lumMod val="75000"/>
                  </a:schemeClr>
                </a:solidFill>
                <a:latin typeface="Helvetica" pitchFamily="2" charset="0"/>
              </a:rPr>
              <a:t>wangu</a:t>
            </a:r>
            <a:r>
              <a:rPr lang="en-US" sz="1500" dirty="0">
                <a:solidFill>
                  <a:schemeClr val="accent2">
                    <a:lumMod val="75000"/>
                  </a:schemeClr>
                </a:solidFill>
                <a:latin typeface="Helvetica" pitchFamily="2" charset="0"/>
              </a:rPr>
              <a:t> </a:t>
            </a:r>
            <a:r>
              <a:rPr lang="en-US" sz="1500" dirty="0" err="1">
                <a:solidFill>
                  <a:schemeClr val="accent2">
                    <a:lumMod val="75000"/>
                  </a:schemeClr>
                </a:solidFill>
                <a:latin typeface="Helvetica" pitchFamily="2" charset="0"/>
              </a:rPr>
              <a:t>huwa</a:t>
            </a:r>
            <a:r>
              <a:rPr lang="en-US" sz="1500" dirty="0">
                <a:solidFill>
                  <a:schemeClr val="accent2">
                    <a:lumMod val="75000"/>
                  </a:schemeClr>
                </a:solidFill>
                <a:latin typeface="Helvetica" pitchFamily="2" charset="0"/>
              </a:rPr>
              <a:t> analia sana</a:t>
            </a:r>
            <a:r>
              <a:rPr lang="en-US" sz="1500" dirty="0">
                <a:solidFill>
                  <a:srgbClr val="FF0000"/>
                </a:solidFill>
                <a:latin typeface="Helvetica" pitchFamily="2" charset="0"/>
              </a:rPr>
              <a:t>,  </a:t>
            </a:r>
            <a:r>
              <a:rPr lang="en-US" sz="1500" dirty="0" err="1">
                <a:solidFill>
                  <a:schemeClr val="accent2">
                    <a:lumMod val="75000"/>
                  </a:schemeClr>
                </a:solidFill>
                <a:latin typeface="Helvetica" pitchFamily="2" charset="0"/>
              </a:rPr>
              <a:t>lakini</a:t>
            </a:r>
            <a:r>
              <a:rPr lang="en-US" sz="1500" dirty="0">
                <a:solidFill>
                  <a:schemeClr val="accent2">
                    <a:lumMod val="75000"/>
                  </a:schemeClr>
                </a:solidFill>
                <a:latin typeface="Helvetica" pitchFamily="2" charset="0"/>
              </a:rPr>
              <a:t> Bibi </a:t>
            </a:r>
            <a:r>
              <a:rPr lang="en-US" sz="1500" dirty="0" err="1">
                <a:solidFill>
                  <a:schemeClr val="accent2">
                    <a:lumMod val="75000"/>
                  </a:schemeClr>
                </a:solidFill>
                <a:latin typeface="Helvetica" pitchFamily="2" charset="0"/>
              </a:rPr>
              <a:t>alisema</a:t>
            </a:r>
            <a:r>
              <a:rPr lang="en-US" sz="1500" dirty="0">
                <a:solidFill>
                  <a:schemeClr val="accent2">
                    <a:lumMod val="75000"/>
                  </a:schemeClr>
                </a:solidFill>
                <a:latin typeface="Helvetica" pitchFamily="2" charset="0"/>
              </a:rPr>
              <a:t> </a:t>
            </a:r>
            <a:r>
              <a:rPr lang="en-US" sz="1500" dirty="0" err="1">
                <a:solidFill>
                  <a:schemeClr val="accent2">
                    <a:lumMod val="75000"/>
                  </a:schemeClr>
                </a:solidFill>
                <a:latin typeface="Helvetica" pitchFamily="2" charset="0"/>
              </a:rPr>
              <a:t>akilia</a:t>
            </a:r>
            <a:r>
              <a:rPr lang="en-US" sz="1500" dirty="0">
                <a:solidFill>
                  <a:schemeClr val="accent2">
                    <a:lumMod val="75000"/>
                  </a:schemeClr>
                </a:solidFill>
                <a:latin typeface="Helvetica" pitchFamily="2" charset="0"/>
              </a:rPr>
              <a:t> </a:t>
            </a:r>
            <a:r>
              <a:rPr lang="en-US" sz="1500" dirty="0" err="1">
                <a:solidFill>
                  <a:schemeClr val="accent2">
                    <a:lumMod val="75000"/>
                  </a:schemeClr>
                </a:solidFill>
                <a:latin typeface="Helvetica" pitchFamily="2" charset="0"/>
              </a:rPr>
              <a:t>huenda</a:t>
            </a:r>
            <a:r>
              <a:rPr lang="en-US" sz="1500" dirty="0">
                <a:solidFill>
                  <a:schemeClr val="accent2">
                    <a:lumMod val="75000"/>
                  </a:schemeClr>
                </a:solidFill>
                <a:latin typeface="Helvetica" pitchFamily="2" charset="0"/>
              </a:rPr>
              <a:t> </a:t>
            </a:r>
            <a:r>
              <a:rPr lang="en-US" sz="1500" dirty="0" err="1">
                <a:solidFill>
                  <a:schemeClr val="accent2">
                    <a:lumMod val="75000"/>
                  </a:schemeClr>
                </a:solidFill>
                <a:latin typeface="Helvetica" pitchFamily="2" charset="0"/>
              </a:rPr>
              <a:t>akawa</a:t>
            </a:r>
            <a:r>
              <a:rPr lang="en-US" sz="1500" dirty="0">
                <a:solidFill>
                  <a:schemeClr val="accent2">
                    <a:lumMod val="75000"/>
                  </a:schemeClr>
                </a:solidFill>
                <a:latin typeface="Helvetica" pitchFamily="2" charset="0"/>
              </a:rPr>
              <a:t> </a:t>
            </a:r>
            <a:r>
              <a:rPr lang="en-US" sz="1500" dirty="0" err="1">
                <a:solidFill>
                  <a:schemeClr val="accent2">
                    <a:lumMod val="75000"/>
                  </a:schemeClr>
                </a:solidFill>
                <a:latin typeface="Helvetica" pitchFamily="2" charset="0"/>
              </a:rPr>
              <a:t>na</a:t>
            </a:r>
            <a:r>
              <a:rPr lang="en-US" sz="1500" dirty="0">
                <a:solidFill>
                  <a:schemeClr val="accent2">
                    <a:lumMod val="75000"/>
                  </a:schemeClr>
                </a:solidFill>
                <a:latin typeface="Helvetica" pitchFamily="2" charset="0"/>
              </a:rPr>
              <a:t> </a:t>
            </a:r>
            <a:r>
              <a:rPr lang="en-US" sz="1500" dirty="0" err="1">
                <a:solidFill>
                  <a:schemeClr val="accent2">
                    <a:lumMod val="75000"/>
                  </a:schemeClr>
                </a:solidFill>
                <a:latin typeface="Helvetica" pitchFamily="2" charset="0"/>
              </a:rPr>
              <a:t>njaa</a:t>
            </a:r>
            <a:r>
              <a:rPr lang="en-US" sz="1500" dirty="0">
                <a:solidFill>
                  <a:schemeClr val="accent2">
                    <a:lumMod val="75000"/>
                  </a:schemeClr>
                </a:solidFill>
                <a:latin typeface="Helvetica" pitchFamily="2" charset="0"/>
              </a:rPr>
              <a:t>, </a:t>
            </a:r>
            <a:r>
              <a:rPr lang="en-US" sz="1500" dirty="0" err="1">
                <a:solidFill>
                  <a:schemeClr val="accent2">
                    <a:lumMod val="75000"/>
                  </a:schemeClr>
                </a:solidFill>
                <a:latin typeface="Helvetica" pitchFamily="2" charset="0"/>
              </a:rPr>
              <a:t>hivyo</a:t>
            </a:r>
            <a:r>
              <a:rPr lang="en-US" sz="1500" dirty="0">
                <a:solidFill>
                  <a:schemeClr val="accent2">
                    <a:lumMod val="75000"/>
                  </a:schemeClr>
                </a:solidFill>
                <a:latin typeface="Helvetica" pitchFamily="2" charset="0"/>
              </a:rPr>
              <a:t> Mama </a:t>
            </a:r>
            <a:r>
              <a:rPr lang="en-US" sz="1500" dirty="0" err="1">
                <a:solidFill>
                  <a:schemeClr val="accent2">
                    <a:lumMod val="75000"/>
                  </a:schemeClr>
                </a:solidFill>
                <a:latin typeface="Helvetica" pitchFamily="2" charset="0"/>
              </a:rPr>
              <a:t>anatakiwa</a:t>
            </a:r>
            <a:r>
              <a:rPr lang="en-US" sz="1500" dirty="0">
                <a:solidFill>
                  <a:schemeClr val="accent2">
                    <a:lumMod val="75000"/>
                  </a:schemeClr>
                </a:solidFill>
                <a:latin typeface="Helvetica" pitchFamily="2" charset="0"/>
              </a:rPr>
              <a:t> </a:t>
            </a:r>
            <a:r>
              <a:rPr lang="en-US" sz="1500" dirty="0" err="1">
                <a:solidFill>
                  <a:schemeClr val="accent2">
                    <a:lumMod val="75000"/>
                  </a:schemeClr>
                </a:solidFill>
                <a:latin typeface="Helvetica" pitchFamily="2" charset="0"/>
              </a:rPr>
              <a:t>kumnyonyesha</a:t>
            </a:r>
            <a:r>
              <a:rPr lang="en-US" sz="1500" dirty="0">
                <a:solidFill>
                  <a:schemeClr val="accent2">
                    <a:lumMod val="75000"/>
                  </a:schemeClr>
                </a:solidFill>
                <a:latin typeface="Helvetica" pitchFamily="2" charset="0"/>
              </a:rPr>
              <a:t> kila mara anapohitaji </a:t>
            </a:r>
            <a:r>
              <a:rPr lang="en-US" sz="1500" dirty="0" err="1">
                <a:solidFill>
                  <a:schemeClr val="accent2">
                    <a:lumMod val="75000"/>
                  </a:schemeClr>
                </a:solidFill>
                <a:latin typeface="Helvetica" pitchFamily="2" charset="0"/>
              </a:rPr>
              <a:t>ili</a:t>
            </a:r>
            <a:r>
              <a:rPr lang="en-US" sz="1500" dirty="0">
                <a:solidFill>
                  <a:schemeClr val="accent2">
                    <a:lumMod val="75000"/>
                  </a:schemeClr>
                </a:solidFill>
                <a:latin typeface="Helvetica" pitchFamily="2" charset="0"/>
              </a:rPr>
              <a:t> </a:t>
            </a:r>
            <a:r>
              <a:rPr lang="en-US" sz="1500" dirty="0" err="1">
                <a:solidFill>
                  <a:schemeClr val="accent2">
                    <a:lumMod val="75000"/>
                  </a:schemeClr>
                </a:solidFill>
                <a:latin typeface="Helvetica" pitchFamily="2" charset="0"/>
              </a:rPr>
              <a:t>akue</a:t>
            </a:r>
            <a:r>
              <a:rPr lang="en-US" sz="1500" dirty="0">
                <a:solidFill>
                  <a:schemeClr val="accent2">
                    <a:lumMod val="75000"/>
                  </a:schemeClr>
                </a:solidFill>
                <a:latin typeface="Helvetica" pitchFamily="2" charset="0"/>
              </a:rPr>
              <a:t> vizuri”</a:t>
            </a: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Abass: What does “on demand” mean?</a:t>
            </a:r>
            <a:endParaRPr lang="en-TZ" sz="1500" dirty="0">
              <a:latin typeface="Helvetica" pitchFamily="2" charset="0"/>
            </a:endParaRPr>
          </a:p>
          <a:p>
            <a:r>
              <a:rPr lang="en-US" sz="1500" dirty="0">
                <a:solidFill>
                  <a:schemeClr val="accent2">
                    <a:lumMod val="75000"/>
                  </a:schemeClr>
                </a:solidFill>
                <a:latin typeface="Helvetica" pitchFamily="2" charset="0"/>
              </a:rPr>
              <a:t>Abass: ‘’ Anapohitaji’’ inamaanisha nini? </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Nasra: It means, whenever your baby sister starts to cry or presses her mouth or fusses, your mom needs to breastfeed her, even if she just fed.</a:t>
            </a:r>
            <a:endParaRPr lang="en-TZ" sz="1500" dirty="0">
              <a:latin typeface="Helvetica" pitchFamily="2" charset="0"/>
            </a:endParaRPr>
          </a:p>
          <a:p>
            <a:r>
              <a:rPr lang="en-US" sz="1500" dirty="0">
                <a:solidFill>
                  <a:schemeClr val="accent2">
                    <a:lumMod val="75000"/>
                  </a:schemeClr>
                </a:solidFill>
                <a:latin typeface="Helvetica" pitchFamily="2" charset="0"/>
              </a:rPr>
              <a:t>Nasra: -</a:t>
            </a:r>
            <a:r>
              <a:rPr lang="en-US" sz="1500" dirty="0">
                <a:solidFill>
                  <a:srgbClr val="945200"/>
                </a:solidFill>
                <a:latin typeface="Helvetica" pitchFamily="2" charset="0"/>
              </a:rPr>
              <a:t>Inamaanisha kumnyonyesha mtoto kila anapoonesha dalili yoyote ya kutaka kunyonya ikiwemo kuweka vidole mdomoni,kuanza kulia na kupiga mihayo muda wote wa usiku na mchana hata kama ametoka kunyonya muda mfupi uliopita</a:t>
            </a:r>
            <a:endParaRPr lang="en-TZ" sz="1500" dirty="0">
              <a:solidFill>
                <a:srgbClr val="945200"/>
              </a:solidFill>
              <a:latin typeface="Helvetica" pitchFamily="2" charset="0"/>
            </a:endParaRPr>
          </a:p>
          <a:p>
            <a:r>
              <a:rPr lang="en-US" sz="1500" dirty="0">
                <a:latin typeface="Helvetica" pitchFamily="2" charset="0"/>
              </a:rPr>
              <a:t>Abass:  OK, will endure that. </a:t>
            </a:r>
            <a:endParaRPr lang="en-TZ" sz="1500" dirty="0">
              <a:latin typeface="Helvetica" pitchFamily="2" charset="0"/>
            </a:endParaRPr>
          </a:p>
          <a:p>
            <a:r>
              <a:rPr lang="en-US" sz="1500" dirty="0">
                <a:solidFill>
                  <a:schemeClr val="accent2">
                    <a:lumMod val="75000"/>
                  </a:schemeClr>
                </a:solidFill>
                <a:latin typeface="Helvetica" pitchFamily="2" charset="0"/>
              </a:rPr>
              <a:t>Abass:  Sawa, inabidi nivumilie tu</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Makame: </a:t>
            </a:r>
            <a:r>
              <a:rPr lang="en-GB" sz="1500" dirty="0">
                <a:latin typeface="Helvetica" pitchFamily="2" charset="0"/>
              </a:rPr>
              <a:t>We’ll end by saying that for babies under 2, you are required to do the 2. Today we learned about the first one – exclusive breastfeeding for the first six months.</a:t>
            </a:r>
            <a:endParaRPr lang="en-TZ" sz="1500" dirty="0">
              <a:latin typeface="Helvetica" pitchFamily="2" charset="0"/>
            </a:endParaRPr>
          </a:p>
          <a:p>
            <a:r>
              <a:rPr lang="en-US" sz="1500" dirty="0">
                <a:solidFill>
                  <a:schemeClr val="accent2">
                    <a:lumMod val="75000"/>
                  </a:schemeClr>
                </a:solidFill>
                <a:latin typeface="Helvetica" pitchFamily="2" charset="0"/>
              </a:rPr>
              <a:t>Makame: </a:t>
            </a:r>
            <a:r>
              <a:rPr lang="en-GB" sz="1600" dirty="0">
                <a:solidFill>
                  <a:schemeClr val="accent2">
                    <a:lumMod val="75000"/>
                  </a:schemeClr>
                </a:solidFill>
                <a:latin typeface="Helvetica" pitchFamily="2" charset="0"/>
              </a:rPr>
              <a:t>Tumalizie leo kwa kusema, kwa watoto chini ya miaka 2 unapaswa kufanya mawili. Leo tumeongelea Unyonyeshaji wa maziwa ya mama pekee kwa miezi 6 ya mwanzo.</a:t>
            </a:r>
            <a:endParaRPr lang="en-TZ" sz="1600" dirty="0">
              <a:latin typeface="Helvetica" pitchFamily="2" charset="0"/>
            </a:endParaRPr>
          </a:p>
          <a:p>
            <a:endParaRPr lang="en-TZ" sz="1500" dirty="0">
              <a:solidFill>
                <a:schemeClr val="accent2">
                  <a:lumMod val="75000"/>
                </a:schemeClr>
              </a:solidFill>
              <a:latin typeface="Helvetica" pitchFamily="2" charset="0"/>
            </a:endParaRPr>
          </a:p>
          <a:p>
            <a:r>
              <a:rPr lang="en-US" sz="1500" dirty="0">
                <a:latin typeface="Helvetica" pitchFamily="2" charset="0"/>
              </a:rPr>
              <a:t>Announcer: Don’t miss the next Kaka na Dada Baraza to learn what you need know about being an older brother or sister.</a:t>
            </a:r>
            <a:endParaRPr lang="en-TZ" sz="1500" dirty="0">
              <a:latin typeface="Helvetica" pitchFamily="2" charset="0"/>
            </a:endParaRPr>
          </a:p>
          <a:p>
            <a:r>
              <a:rPr lang="en-US" sz="1500" dirty="0">
                <a:solidFill>
                  <a:schemeClr val="accent2">
                    <a:lumMod val="75000"/>
                  </a:schemeClr>
                </a:solidFill>
                <a:latin typeface="Helvetica" pitchFamily="2" charset="0"/>
              </a:rPr>
              <a:t>Announcer: Usikose Kaka na Dada Baraza ijayo ujifunze kuhusu kuwa kaka na dada mkubwa</a:t>
            </a:r>
            <a:endParaRPr lang="en-TZ" sz="1500" dirty="0">
              <a:solidFill>
                <a:schemeClr val="accent2">
                  <a:lumMod val="75000"/>
                </a:schemeClr>
              </a:solidFill>
              <a:latin typeface="Helvetica" pitchFamily="2" charset="0"/>
            </a:endParaRPr>
          </a:p>
        </p:txBody>
      </p:sp>
      <p:pic>
        <p:nvPicPr>
          <p:cNvPr id="18" name="Picture 17" descr="A picture containing computer, sitting, computer, flower&#10;&#10;Description automatically generated">
            <a:extLst>
              <a:ext uri="{FF2B5EF4-FFF2-40B4-BE49-F238E27FC236}">
                <a16:creationId xmlns:a16="http://schemas.microsoft.com/office/drawing/2014/main" id="{F2D16DD1-7F6A-C343-842F-4A2E0ACF0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9776" y="5982850"/>
            <a:ext cx="781126" cy="875150"/>
          </a:xfrm>
          <a:prstGeom prst="rect">
            <a:avLst/>
          </a:prstGeom>
        </p:spPr>
      </p:pic>
      <p:pic>
        <p:nvPicPr>
          <p:cNvPr id="12" name="Picture 11">
            <a:extLst>
              <a:ext uri="{FF2B5EF4-FFF2-40B4-BE49-F238E27FC236}">
                <a16:creationId xmlns:a16="http://schemas.microsoft.com/office/drawing/2014/main" id="{A8938E7D-2232-4D26-B599-9B8F7EC0723B}"/>
              </a:ext>
            </a:extLst>
          </p:cNvPr>
          <p:cNvPicPr>
            <a:picLocks noChangeAspect="1"/>
          </p:cNvPicPr>
          <p:nvPr/>
        </p:nvPicPr>
        <p:blipFill>
          <a:blip r:embed="rId4"/>
          <a:stretch>
            <a:fillRect/>
          </a:stretch>
        </p:blipFill>
        <p:spPr>
          <a:xfrm>
            <a:off x="258224" y="1468123"/>
            <a:ext cx="255124" cy="413051"/>
          </a:xfrm>
          <a:prstGeom prst="rect">
            <a:avLst/>
          </a:prstGeom>
        </p:spPr>
      </p:pic>
    </p:spTree>
    <p:extLst>
      <p:ext uri="{BB962C8B-B14F-4D97-AF65-F5344CB8AC3E}">
        <p14:creationId xmlns:p14="http://schemas.microsoft.com/office/powerpoint/2010/main" val="29878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1708EA-2EE3-6449-802E-AB2088EB7CB6}"/>
              </a:ext>
            </a:extLst>
          </p:cNvPr>
          <p:cNvSpPr/>
          <p:nvPr/>
        </p:nvSpPr>
        <p:spPr>
          <a:xfrm>
            <a:off x="0" y="0"/>
            <a:ext cx="12192000" cy="696686"/>
          </a:xfrm>
          <a:prstGeom prst="rect">
            <a:avLst/>
          </a:prstGeom>
          <a:solidFill>
            <a:srgbClr val="94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dirty="0"/>
          </a:p>
        </p:txBody>
      </p:sp>
      <p:sp>
        <p:nvSpPr>
          <p:cNvPr id="20" name="Rectangle 19">
            <a:extLst>
              <a:ext uri="{FF2B5EF4-FFF2-40B4-BE49-F238E27FC236}">
                <a16:creationId xmlns:a16="http://schemas.microsoft.com/office/drawing/2014/main" id="{27355B95-E80C-CD4D-BE00-AA5342FAD52A}"/>
              </a:ext>
            </a:extLst>
          </p:cNvPr>
          <p:cNvSpPr/>
          <p:nvPr/>
        </p:nvSpPr>
        <p:spPr>
          <a:xfrm>
            <a:off x="0" y="10886"/>
            <a:ext cx="12192000" cy="148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sp>
        <p:nvSpPr>
          <p:cNvPr id="10" name="Rectangle 2"/>
          <p:cNvSpPr>
            <a:spLocks noChangeArrowheads="1"/>
          </p:cNvSpPr>
          <p:nvPr/>
        </p:nvSpPr>
        <p:spPr bwMode="auto">
          <a:xfrm>
            <a:off x="258223" y="5852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Title 2">
            <a:extLst>
              <a:ext uri="{FF2B5EF4-FFF2-40B4-BE49-F238E27FC236}">
                <a16:creationId xmlns:a16="http://schemas.microsoft.com/office/drawing/2014/main" id="{8A4ED088-7E51-1F47-9A01-108717E066AE}"/>
              </a:ext>
            </a:extLst>
          </p:cNvPr>
          <p:cNvSpPr txBox="1">
            <a:spLocks/>
          </p:cNvSpPr>
          <p:nvPr/>
        </p:nvSpPr>
        <p:spPr>
          <a:xfrm>
            <a:off x="748387" y="258306"/>
            <a:ext cx="9945444" cy="4236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algn="l"/>
            <a:r>
              <a:rPr lang="en-US" sz="2000" b="0" dirty="0">
                <a:solidFill>
                  <a:schemeClr val="bg1"/>
                </a:solidFill>
                <a:latin typeface="Helvetica Light" panose="020B0403020202020204" pitchFamily="34" charset="0"/>
              </a:rPr>
              <a:t>MTOTO WAKO NI WETU SOTE | </a:t>
            </a:r>
            <a:r>
              <a:rPr lang="en-US" sz="2400" dirty="0">
                <a:solidFill>
                  <a:schemeClr val="bg1"/>
                </a:solidFill>
                <a:latin typeface="Helvetica" pitchFamily="2" charset="0"/>
              </a:rPr>
              <a:t>RADIO DRAMAS</a:t>
            </a:r>
          </a:p>
        </p:txBody>
      </p:sp>
      <p:sp>
        <p:nvSpPr>
          <p:cNvPr id="11" name="Titel 5">
            <a:extLst>
              <a:ext uri="{FF2B5EF4-FFF2-40B4-BE49-F238E27FC236}">
                <a16:creationId xmlns:a16="http://schemas.microsoft.com/office/drawing/2014/main" id="{BA97F168-0D01-C346-9E02-7E7EA05BC204}"/>
              </a:ext>
            </a:extLst>
          </p:cNvPr>
          <p:cNvSpPr txBox="1">
            <a:spLocks/>
          </p:cNvSpPr>
          <p:nvPr/>
        </p:nvSpPr>
        <p:spPr>
          <a:xfrm>
            <a:off x="520086" y="831464"/>
            <a:ext cx="7270238" cy="7200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535353"/>
                </a:solidFill>
                <a:latin typeface="+mn-lt"/>
                <a:ea typeface="+mn-ea"/>
                <a:cs typeface="+mn-cs"/>
                <a:sym typeface="Helvetica"/>
              </a:defRPr>
            </a:lvl1pPr>
          </a:lstStyle>
          <a:p>
            <a:r>
              <a:rPr lang="en-US" sz="2400" dirty="0">
                <a:latin typeface="Helvetica" pitchFamily="2" charset="0"/>
              </a:rPr>
              <a:t>EPISODE 4 – Balanced Diet</a:t>
            </a:r>
            <a:endParaRPr lang="en-TZ" sz="2400" dirty="0">
              <a:latin typeface="Helvetica" pitchFamily="2" charset="0"/>
            </a:endParaRPr>
          </a:p>
        </p:txBody>
      </p:sp>
      <p:sp>
        <p:nvSpPr>
          <p:cNvPr id="15" name="Content Placeholder 3">
            <a:extLst>
              <a:ext uri="{FF2B5EF4-FFF2-40B4-BE49-F238E27FC236}">
                <a16:creationId xmlns:a16="http://schemas.microsoft.com/office/drawing/2014/main" id="{4D18C6A3-FF8A-5748-BA91-9D66D72DB3F6}"/>
              </a:ext>
            </a:extLst>
          </p:cNvPr>
          <p:cNvSpPr txBox="1"/>
          <p:nvPr/>
        </p:nvSpPr>
        <p:spPr>
          <a:xfrm>
            <a:off x="581891" y="1450060"/>
            <a:ext cx="10607885" cy="5100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r>
              <a:rPr lang="en-US" sz="1500" dirty="0">
                <a:latin typeface="Helvetica" pitchFamily="2" charset="0"/>
              </a:rPr>
              <a:t>ANNOUNCER: Welcome to another edition of the KAKA NA DADA BARAZA</a:t>
            </a:r>
            <a:endParaRPr lang="en-TZ" sz="1500" dirty="0">
              <a:latin typeface="Helvetica" pitchFamily="2" charset="0"/>
            </a:endParaRPr>
          </a:p>
          <a:p>
            <a:r>
              <a:rPr lang="en-US" sz="1500" dirty="0">
                <a:solidFill>
                  <a:schemeClr val="accent2">
                    <a:lumMod val="75000"/>
                  </a:schemeClr>
                </a:solidFill>
                <a:latin typeface="Helvetica" pitchFamily="2" charset="0"/>
              </a:rPr>
              <a:t>ANNOUNCER: Karibu kwenye toleo lingine la KAKA NA DADA BARAZA</a:t>
            </a:r>
          </a:p>
          <a:p>
            <a:endParaRPr lang="en-TZ" sz="1500" dirty="0">
              <a:solidFill>
                <a:schemeClr val="accent2">
                  <a:lumMod val="75000"/>
                </a:schemeClr>
              </a:solidFill>
              <a:latin typeface="Helvetica" pitchFamily="2" charset="0"/>
            </a:endParaRPr>
          </a:p>
          <a:p>
            <a:r>
              <a:rPr lang="en-US" sz="1500" dirty="0">
                <a:latin typeface="Helvetica" pitchFamily="2" charset="0"/>
              </a:rPr>
              <a:t>Makame: Dear fellow ‘Kaka na Dada’.</a:t>
            </a:r>
            <a:endParaRPr lang="en-TZ" sz="1500" dirty="0">
              <a:latin typeface="Helvetica" pitchFamily="2" charset="0"/>
            </a:endParaRPr>
          </a:p>
          <a:p>
            <a:r>
              <a:rPr lang="en-US" sz="1500" dirty="0">
                <a:solidFill>
                  <a:schemeClr val="accent2">
                    <a:lumMod val="75000"/>
                  </a:schemeClr>
                </a:solidFill>
                <a:latin typeface="Helvetica" pitchFamily="2" charset="0"/>
              </a:rPr>
              <a:t>Makame: Wapendwa  ‘Kaka na Dada’.</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Subira: Present, Big Bro!</a:t>
            </a:r>
            <a:endParaRPr lang="en-TZ" sz="1500" dirty="0">
              <a:latin typeface="Helvetica" pitchFamily="2" charset="0"/>
            </a:endParaRPr>
          </a:p>
          <a:p>
            <a:r>
              <a:rPr lang="en-US" sz="1500" dirty="0">
                <a:solidFill>
                  <a:schemeClr val="accent2">
                    <a:lumMod val="75000"/>
                  </a:schemeClr>
                </a:solidFill>
                <a:latin typeface="Helvetica" pitchFamily="2" charset="0"/>
              </a:rPr>
              <a:t>Subira: Ndio kaka mkubwa!</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Blessing: mmh.. Apart from David’s 7 months old brother Anyone have a slightly older brother? </a:t>
            </a:r>
            <a:endParaRPr lang="en-TZ" sz="1500" dirty="0">
              <a:latin typeface="Helvetica" pitchFamily="2" charset="0"/>
            </a:endParaRPr>
          </a:p>
          <a:p>
            <a:r>
              <a:rPr lang="en-US" sz="1500" dirty="0">
                <a:solidFill>
                  <a:schemeClr val="accent2">
                    <a:lumMod val="75000"/>
                  </a:schemeClr>
                </a:solidFill>
                <a:latin typeface="Helvetica" pitchFamily="2" charset="0"/>
              </a:rPr>
              <a:t>Blessing:Mhhh.. Tofauti na mdogo wake David wa miezi 7. Kuna mwenye dogo mkubwa kidogo?</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Nasra: Yeah, my sister just turned 1 year. </a:t>
            </a:r>
            <a:endParaRPr lang="en-TZ" sz="1500" dirty="0">
              <a:latin typeface="Helvetica" pitchFamily="2" charset="0"/>
            </a:endParaRPr>
          </a:p>
          <a:p>
            <a:r>
              <a:rPr lang="en-US" sz="1500" dirty="0">
                <a:solidFill>
                  <a:schemeClr val="accent2">
                    <a:lumMod val="75000"/>
                  </a:schemeClr>
                </a:solidFill>
                <a:latin typeface="Helvetica" pitchFamily="2" charset="0"/>
              </a:rPr>
              <a:t>Nasra : Ndio Mdogo wangu ana mwaka mmoja</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Abass: what do you feed her?</a:t>
            </a:r>
            <a:endParaRPr lang="en-TZ" sz="1500" dirty="0">
              <a:latin typeface="Helvetica" pitchFamily="2" charset="0"/>
            </a:endParaRPr>
          </a:p>
          <a:p>
            <a:r>
              <a:rPr lang="en-US" sz="1500" dirty="0">
                <a:solidFill>
                  <a:schemeClr val="accent2">
                    <a:lumMod val="75000"/>
                  </a:schemeClr>
                </a:solidFill>
                <a:latin typeface="Helvetica" pitchFamily="2" charset="0"/>
              </a:rPr>
              <a:t>Abass: Huwa analishwa nini?</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Blessing: mom tries to mix for her different food at different times. She says it’s important to give her a “balanced meal.”</a:t>
            </a:r>
            <a:endParaRPr lang="en-TZ" sz="1500" dirty="0">
              <a:latin typeface="Helvetica" pitchFamily="2" charset="0"/>
            </a:endParaRPr>
          </a:p>
          <a:p>
            <a:r>
              <a:rPr lang="en-US" sz="1500" dirty="0">
                <a:solidFill>
                  <a:schemeClr val="accent2">
                    <a:lumMod val="75000"/>
                  </a:schemeClr>
                </a:solidFill>
                <a:latin typeface="Helvetica" pitchFamily="2" charset="0"/>
              </a:rPr>
              <a:t>Blessing: Mama anajitahidi kumpa vyakula vya aina mbalimbali. Anasema ni muhimu mtoto kulishwa mlo kamili.</a:t>
            </a:r>
          </a:p>
          <a:p>
            <a:endParaRPr lang="en-TZ" sz="1500" dirty="0">
              <a:latin typeface="Helvetica" pitchFamily="2" charset="0"/>
            </a:endParaRPr>
          </a:p>
        </p:txBody>
      </p:sp>
      <p:pic>
        <p:nvPicPr>
          <p:cNvPr id="18" name="Picture 17" descr="A picture containing computer, sitting, computer, flower&#10;&#10;Description automatically generated">
            <a:extLst>
              <a:ext uri="{FF2B5EF4-FFF2-40B4-BE49-F238E27FC236}">
                <a16:creationId xmlns:a16="http://schemas.microsoft.com/office/drawing/2014/main" id="{F2D16DD1-7F6A-C343-842F-4A2E0ACF0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9776" y="5982850"/>
            <a:ext cx="781126" cy="875150"/>
          </a:xfrm>
          <a:prstGeom prst="rect">
            <a:avLst/>
          </a:prstGeom>
        </p:spPr>
      </p:pic>
    </p:spTree>
    <p:extLst>
      <p:ext uri="{BB962C8B-B14F-4D97-AF65-F5344CB8AC3E}">
        <p14:creationId xmlns:p14="http://schemas.microsoft.com/office/powerpoint/2010/main" val="37376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1708EA-2EE3-6449-802E-AB2088EB7CB6}"/>
              </a:ext>
            </a:extLst>
          </p:cNvPr>
          <p:cNvSpPr/>
          <p:nvPr/>
        </p:nvSpPr>
        <p:spPr>
          <a:xfrm>
            <a:off x="0" y="0"/>
            <a:ext cx="12192000" cy="696686"/>
          </a:xfrm>
          <a:prstGeom prst="rect">
            <a:avLst/>
          </a:prstGeom>
          <a:solidFill>
            <a:srgbClr val="94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dirty="0"/>
          </a:p>
        </p:txBody>
      </p:sp>
      <p:sp>
        <p:nvSpPr>
          <p:cNvPr id="20" name="Rectangle 19">
            <a:extLst>
              <a:ext uri="{FF2B5EF4-FFF2-40B4-BE49-F238E27FC236}">
                <a16:creationId xmlns:a16="http://schemas.microsoft.com/office/drawing/2014/main" id="{27355B95-E80C-CD4D-BE00-AA5342FAD52A}"/>
              </a:ext>
            </a:extLst>
          </p:cNvPr>
          <p:cNvSpPr/>
          <p:nvPr/>
        </p:nvSpPr>
        <p:spPr>
          <a:xfrm>
            <a:off x="0" y="10886"/>
            <a:ext cx="12192000" cy="148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sp>
        <p:nvSpPr>
          <p:cNvPr id="10" name="Rectangle 2"/>
          <p:cNvSpPr>
            <a:spLocks noChangeArrowheads="1"/>
          </p:cNvSpPr>
          <p:nvPr/>
        </p:nvSpPr>
        <p:spPr bwMode="auto">
          <a:xfrm>
            <a:off x="258223" y="5852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Title 2">
            <a:extLst>
              <a:ext uri="{FF2B5EF4-FFF2-40B4-BE49-F238E27FC236}">
                <a16:creationId xmlns:a16="http://schemas.microsoft.com/office/drawing/2014/main" id="{8A4ED088-7E51-1F47-9A01-108717E066AE}"/>
              </a:ext>
            </a:extLst>
          </p:cNvPr>
          <p:cNvSpPr txBox="1">
            <a:spLocks/>
          </p:cNvSpPr>
          <p:nvPr/>
        </p:nvSpPr>
        <p:spPr>
          <a:xfrm>
            <a:off x="748387" y="258306"/>
            <a:ext cx="9945444" cy="4236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algn="l"/>
            <a:r>
              <a:rPr lang="en-US" sz="2000" b="0" dirty="0">
                <a:solidFill>
                  <a:schemeClr val="bg1"/>
                </a:solidFill>
                <a:latin typeface="Helvetica Light" panose="020B0403020202020204" pitchFamily="34" charset="0"/>
              </a:rPr>
              <a:t>MTOTO WAKO NI WETU SOTE | </a:t>
            </a:r>
            <a:r>
              <a:rPr lang="en-US" sz="2400" dirty="0">
                <a:solidFill>
                  <a:schemeClr val="bg1"/>
                </a:solidFill>
                <a:latin typeface="Helvetica" pitchFamily="2" charset="0"/>
              </a:rPr>
              <a:t>RADIO DRAMAS</a:t>
            </a:r>
          </a:p>
        </p:txBody>
      </p:sp>
      <p:sp>
        <p:nvSpPr>
          <p:cNvPr id="11" name="Titel 5">
            <a:extLst>
              <a:ext uri="{FF2B5EF4-FFF2-40B4-BE49-F238E27FC236}">
                <a16:creationId xmlns:a16="http://schemas.microsoft.com/office/drawing/2014/main" id="{BA97F168-0D01-C346-9E02-7E7EA05BC204}"/>
              </a:ext>
            </a:extLst>
          </p:cNvPr>
          <p:cNvSpPr txBox="1">
            <a:spLocks/>
          </p:cNvSpPr>
          <p:nvPr/>
        </p:nvSpPr>
        <p:spPr>
          <a:xfrm>
            <a:off x="581891" y="744190"/>
            <a:ext cx="7270238" cy="4572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535353"/>
                </a:solidFill>
                <a:latin typeface="+mn-lt"/>
                <a:ea typeface="+mn-ea"/>
                <a:cs typeface="+mn-cs"/>
                <a:sym typeface="Helvetica"/>
              </a:defRPr>
            </a:lvl1pPr>
          </a:lstStyle>
          <a:p>
            <a:r>
              <a:rPr lang="en-US" sz="2400" dirty="0">
                <a:latin typeface="Helvetica" pitchFamily="2" charset="0"/>
              </a:rPr>
              <a:t>EPISODE 4 – Cont’d</a:t>
            </a:r>
            <a:endParaRPr lang="en-TZ" sz="2400" dirty="0">
              <a:latin typeface="Helvetica" pitchFamily="2" charset="0"/>
            </a:endParaRPr>
          </a:p>
        </p:txBody>
      </p:sp>
      <p:sp>
        <p:nvSpPr>
          <p:cNvPr id="15" name="Content Placeholder 3">
            <a:extLst>
              <a:ext uri="{FF2B5EF4-FFF2-40B4-BE49-F238E27FC236}">
                <a16:creationId xmlns:a16="http://schemas.microsoft.com/office/drawing/2014/main" id="{4D18C6A3-FF8A-5748-BA91-9D66D72DB3F6}"/>
              </a:ext>
            </a:extLst>
          </p:cNvPr>
          <p:cNvSpPr txBox="1"/>
          <p:nvPr/>
        </p:nvSpPr>
        <p:spPr>
          <a:xfrm>
            <a:off x="581891" y="1095865"/>
            <a:ext cx="10607885" cy="52954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endParaRPr lang="en-TZ" sz="1500" dirty="0">
              <a:latin typeface="Helvetica" pitchFamily="2" charset="0"/>
            </a:endParaRPr>
          </a:p>
          <a:p>
            <a:r>
              <a:rPr lang="en-US" sz="1500" dirty="0">
                <a:latin typeface="Helvetica" pitchFamily="2" charset="0"/>
              </a:rPr>
              <a:t>Nasrah:  Hold up… That’s the 2</a:t>
            </a:r>
            <a:r>
              <a:rPr lang="en-US" sz="1500" baseline="30000" dirty="0">
                <a:latin typeface="Helvetica" pitchFamily="2" charset="0"/>
              </a:rPr>
              <a:t>nd</a:t>
            </a:r>
            <a:r>
              <a:rPr lang="en-US" sz="1500" dirty="0">
                <a:latin typeface="Helvetica" pitchFamily="2" charset="0"/>
              </a:rPr>
              <a:t> B in the do the 2Bs!  But what do you mean by a “balanced meal”?</a:t>
            </a:r>
            <a:endParaRPr lang="en-TZ" sz="1500" dirty="0">
              <a:latin typeface="Helvetica" pitchFamily="2" charset="0"/>
            </a:endParaRPr>
          </a:p>
          <a:p>
            <a:r>
              <a:rPr lang="en-US" sz="1500" dirty="0">
                <a:solidFill>
                  <a:schemeClr val="accent2">
                    <a:lumMod val="75000"/>
                  </a:schemeClr>
                </a:solidFill>
                <a:latin typeface="Helvetica" pitchFamily="2" charset="0"/>
              </a:rPr>
              <a:t>Nasrah: Ngoja kwanza...unamaanisha nini unaposema mlo kamili’?</a:t>
            </a:r>
          </a:p>
          <a:p>
            <a:endParaRPr lang="en-TZ" sz="1500" dirty="0">
              <a:solidFill>
                <a:schemeClr val="accent2">
                  <a:lumMod val="75000"/>
                </a:schemeClr>
              </a:solidFill>
              <a:latin typeface="Helvetica" pitchFamily="2" charset="0"/>
            </a:endParaRPr>
          </a:p>
          <a:p>
            <a:r>
              <a:rPr lang="en-US" sz="1500" dirty="0">
                <a:latin typeface="Helvetica" pitchFamily="2" charset="0"/>
              </a:rPr>
              <a:t>Blessing: My auntie explained that basically… its variety of foods to give our bodies &amp; brains energy, especially growing babies.</a:t>
            </a:r>
            <a:endParaRPr lang="en-TZ" sz="1500" dirty="0">
              <a:latin typeface="Helvetica" pitchFamily="2" charset="0"/>
            </a:endParaRPr>
          </a:p>
          <a:p>
            <a:r>
              <a:rPr lang="en-US" sz="1500" dirty="0">
                <a:solidFill>
                  <a:schemeClr val="accent2">
                    <a:lumMod val="75000"/>
                  </a:schemeClr>
                </a:solidFill>
                <a:latin typeface="Helvetica" pitchFamily="2" charset="0"/>
              </a:rPr>
              <a:t>Blessing: Shangazi alitueleza kwamba...ni mchanganyiko wa vyakula vya aina mbalimbali vinavyohitajika na miili yetu na hasa kwa watoto wanaokua”</a:t>
            </a:r>
          </a:p>
          <a:p>
            <a:r>
              <a:rPr lang="en-US" sz="1500" dirty="0">
                <a:solidFill>
                  <a:schemeClr val="accent2">
                    <a:lumMod val="75000"/>
                  </a:schemeClr>
                </a:solidFill>
                <a:latin typeface="Helvetica" pitchFamily="2" charset="0"/>
              </a:rPr>
              <a:t>.</a:t>
            </a:r>
            <a:endParaRPr lang="en-TZ" sz="1500" dirty="0">
              <a:latin typeface="Helvetica" pitchFamily="2" charset="0"/>
            </a:endParaRPr>
          </a:p>
          <a:p>
            <a:r>
              <a:rPr lang="en-US" sz="1500" dirty="0">
                <a:latin typeface="Helvetica" pitchFamily="2" charset="0"/>
              </a:rPr>
              <a:t>Subira: Huh! I love paja la kuku and I’d be happy to eat that all day every day and nothing else.</a:t>
            </a:r>
            <a:endParaRPr lang="en-TZ" sz="1500" dirty="0">
              <a:latin typeface="Helvetica" pitchFamily="2" charset="0"/>
            </a:endParaRPr>
          </a:p>
          <a:p>
            <a:r>
              <a:rPr lang="en-US" sz="1500" dirty="0">
                <a:solidFill>
                  <a:schemeClr val="accent2">
                    <a:lumMod val="75000"/>
                  </a:schemeClr>
                </a:solidFill>
                <a:latin typeface="Helvetica" pitchFamily="2" charset="0"/>
              </a:rPr>
              <a:t>Subira: …”Hee, ninavyopenda paja la kuku, ningefurahi kula kila siku  na sio kitu kingine chochote”</a:t>
            </a:r>
          </a:p>
          <a:p>
            <a:endParaRPr lang="en-TZ" sz="1500" dirty="0">
              <a:latin typeface="Helvetica" pitchFamily="2" charset="0"/>
            </a:endParaRPr>
          </a:p>
          <a:p>
            <a:r>
              <a:rPr lang="en-US" sz="1500" dirty="0">
                <a:latin typeface="Helvetica" pitchFamily="2" charset="0"/>
              </a:rPr>
              <a:t>Blessing:  Hahaha! You need to balance it up. Have a little paja la kuku, some ugali, some mchicha, and a piece of pawpaw, that’s a balanced meal.</a:t>
            </a:r>
            <a:endParaRPr lang="en-TZ" sz="1500" dirty="0">
              <a:latin typeface="Helvetica" pitchFamily="2" charset="0"/>
            </a:endParaRPr>
          </a:p>
          <a:p>
            <a:r>
              <a:rPr lang="en-US" sz="1500" dirty="0">
                <a:solidFill>
                  <a:schemeClr val="accent2">
                    <a:lumMod val="75000"/>
                  </a:schemeClr>
                </a:solidFill>
                <a:latin typeface="Helvetica" pitchFamily="2" charset="0"/>
              </a:rPr>
              <a:t>Blessing:  Hahaha! Inabidi uchanganye paja la kuku kidogo,ugali,mchicha, kipande cha papai</a:t>
            </a: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Makame: Ok, we get it! That’s the 2</a:t>
            </a:r>
            <a:r>
              <a:rPr lang="en-US" sz="1500" baseline="30000" dirty="0">
                <a:latin typeface="Helvetica" pitchFamily="2" charset="0"/>
              </a:rPr>
              <a:t>nd</a:t>
            </a:r>
            <a:r>
              <a:rPr lang="en-US" sz="1500" dirty="0">
                <a:latin typeface="Helvetica" pitchFamily="2" charset="0"/>
              </a:rPr>
              <a:t> B  “balanced meal” for kids 6-24 months as breastfeeding is continued.</a:t>
            </a:r>
            <a:endParaRPr lang="en-TZ" sz="1500" dirty="0">
              <a:latin typeface="Helvetica" pitchFamily="2" charset="0"/>
            </a:endParaRPr>
          </a:p>
          <a:p>
            <a:r>
              <a:rPr lang="en-US" sz="1500" dirty="0">
                <a:solidFill>
                  <a:schemeClr val="accent2">
                    <a:lumMod val="75000"/>
                  </a:schemeClr>
                </a:solidFill>
                <a:latin typeface="Helvetica" pitchFamily="2" charset="0"/>
              </a:rPr>
              <a:t>Makame: Ok, Tumeelewa! Hilo ndio jambo la pili ‘ Mlo Kamili’’ kwa watoto wa miezi 6-24 huku wakiendelea kunyonyeshwa</a:t>
            </a:r>
            <a:endParaRPr lang="en-TZ" sz="1500" dirty="0">
              <a:solidFill>
                <a:schemeClr val="accent2">
                  <a:lumMod val="75000"/>
                </a:schemeClr>
              </a:solidFill>
              <a:latin typeface="Helvetica" pitchFamily="2" charset="0"/>
            </a:endParaRPr>
          </a:p>
          <a:p>
            <a:endParaRPr lang="en-US" sz="1500" dirty="0">
              <a:latin typeface="Helvetica" pitchFamily="2" charset="0"/>
            </a:endParaRPr>
          </a:p>
          <a:p>
            <a:r>
              <a:rPr lang="en-US" sz="1500" dirty="0">
                <a:latin typeface="Helvetica" pitchFamily="2" charset="0"/>
              </a:rPr>
              <a:t>Announcer: Don’t miss the next Kaka na Dada Baraza to learn more on what you need know about being an older brother or sister.</a:t>
            </a:r>
            <a:endParaRPr lang="en-TZ" sz="1500" dirty="0">
              <a:latin typeface="Helvetica" pitchFamily="2" charset="0"/>
            </a:endParaRPr>
          </a:p>
          <a:p>
            <a:r>
              <a:rPr lang="en-US" sz="1500" dirty="0">
                <a:solidFill>
                  <a:schemeClr val="accent2">
                    <a:lumMod val="75000"/>
                  </a:schemeClr>
                </a:solidFill>
                <a:latin typeface="Helvetica" pitchFamily="2" charset="0"/>
              </a:rPr>
              <a:t>Announcer: Usikose Kaka na Dada Baraza ijayo ujifunze kuhusu kuwa kaka na dada mkubwa.</a:t>
            </a:r>
          </a:p>
          <a:p>
            <a:endParaRPr lang="en-US" sz="1500" dirty="0">
              <a:solidFill>
                <a:schemeClr val="accent2">
                  <a:lumMod val="75000"/>
                </a:schemeClr>
              </a:solidFill>
              <a:latin typeface="Helvetica" pitchFamily="2" charset="0"/>
            </a:endParaRPr>
          </a:p>
          <a:p>
            <a:endParaRPr lang="en-TZ" sz="1500" dirty="0">
              <a:solidFill>
                <a:schemeClr val="accent2">
                  <a:lumMod val="75000"/>
                </a:schemeClr>
              </a:solidFill>
              <a:latin typeface="Helvetica" pitchFamily="2" charset="0"/>
            </a:endParaRPr>
          </a:p>
        </p:txBody>
      </p:sp>
      <p:pic>
        <p:nvPicPr>
          <p:cNvPr id="18" name="Picture 17" descr="A picture containing computer, sitting, computer, flower&#10;&#10;Description automatically generated">
            <a:extLst>
              <a:ext uri="{FF2B5EF4-FFF2-40B4-BE49-F238E27FC236}">
                <a16:creationId xmlns:a16="http://schemas.microsoft.com/office/drawing/2014/main" id="{F2D16DD1-7F6A-C343-842F-4A2E0ACF0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9776" y="5982850"/>
            <a:ext cx="781126" cy="875150"/>
          </a:xfrm>
          <a:prstGeom prst="rect">
            <a:avLst/>
          </a:prstGeom>
        </p:spPr>
      </p:pic>
    </p:spTree>
    <p:extLst>
      <p:ext uri="{BB962C8B-B14F-4D97-AF65-F5344CB8AC3E}">
        <p14:creationId xmlns:p14="http://schemas.microsoft.com/office/powerpoint/2010/main" val="3780643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1708EA-2EE3-6449-802E-AB2088EB7CB6}"/>
              </a:ext>
            </a:extLst>
          </p:cNvPr>
          <p:cNvSpPr/>
          <p:nvPr/>
        </p:nvSpPr>
        <p:spPr>
          <a:xfrm>
            <a:off x="0" y="0"/>
            <a:ext cx="12192000" cy="696686"/>
          </a:xfrm>
          <a:prstGeom prst="rect">
            <a:avLst/>
          </a:prstGeom>
          <a:solidFill>
            <a:srgbClr val="94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dirty="0"/>
          </a:p>
        </p:txBody>
      </p:sp>
      <p:sp>
        <p:nvSpPr>
          <p:cNvPr id="20" name="Rectangle 19">
            <a:extLst>
              <a:ext uri="{FF2B5EF4-FFF2-40B4-BE49-F238E27FC236}">
                <a16:creationId xmlns:a16="http://schemas.microsoft.com/office/drawing/2014/main" id="{27355B95-E80C-CD4D-BE00-AA5342FAD52A}"/>
              </a:ext>
            </a:extLst>
          </p:cNvPr>
          <p:cNvSpPr/>
          <p:nvPr/>
        </p:nvSpPr>
        <p:spPr>
          <a:xfrm>
            <a:off x="0" y="10886"/>
            <a:ext cx="12192000" cy="148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sp>
        <p:nvSpPr>
          <p:cNvPr id="10" name="Rectangle 2"/>
          <p:cNvSpPr>
            <a:spLocks noChangeArrowheads="1"/>
          </p:cNvSpPr>
          <p:nvPr/>
        </p:nvSpPr>
        <p:spPr bwMode="auto">
          <a:xfrm>
            <a:off x="258223" y="5852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Title 2">
            <a:extLst>
              <a:ext uri="{FF2B5EF4-FFF2-40B4-BE49-F238E27FC236}">
                <a16:creationId xmlns:a16="http://schemas.microsoft.com/office/drawing/2014/main" id="{8A4ED088-7E51-1F47-9A01-108717E066AE}"/>
              </a:ext>
            </a:extLst>
          </p:cNvPr>
          <p:cNvSpPr txBox="1">
            <a:spLocks/>
          </p:cNvSpPr>
          <p:nvPr/>
        </p:nvSpPr>
        <p:spPr>
          <a:xfrm>
            <a:off x="748387" y="258306"/>
            <a:ext cx="9945444" cy="4236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algn="l"/>
            <a:r>
              <a:rPr lang="en-US" sz="2000" b="0" dirty="0">
                <a:solidFill>
                  <a:schemeClr val="bg1"/>
                </a:solidFill>
                <a:latin typeface="Helvetica Light" panose="020B0403020202020204" pitchFamily="34" charset="0"/>
              </a:rPr>
              <a:t>MTOTO WAKO NI WETU SOTE | </a:t>
            </a:r>
            <a:r>
              <a:rPr lang="en-US" sz="2400" dirty="0">
                <a:solidFill>
                  <a:schemeClr val="bg1"/>
                </a:solidFill>
                <a:latin typeface="Helvetica" pitchFamily="2" charset="0"/>
              </a:rPr>
              <a:t>RADIO DRAMAS</a:t>
            </a:r>
          </a:p>
        </p:txBody>
      </p:sp>
      <p:sp>
        <p:nvSpPr>
          <p:cNvPr id="11" name="Titel 5">
            <a:extLst>
              <a:ext uri="{FF2B5EF4-FFF2-40B4-BE49-F238E27FC236}">
                <a16:creationId xmlns:a16="http://schemas.microsoft.com/office/drawing/2014/main" id="{BA97F168-0D01-C346-9E02-7E7EA05BC204}"/>
              </a:ext>
            </a:extLst>
          </p:cNvPr>
          <p:cNvSpPr txBox="1">
            <a:spLocks/>
          </p:cNvSpPr>
          <p:nvPr/>
        </p:nvSpPr>
        <p:spPr>
          <a:xfrm>
            <a:off x="748387" y="929513"/>
            <a:ext cx="7270238" cy="7200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535353"/>
                </a:solidFill>
                <a:latin typeface="+mn-lt"/>
                <a:ea typeface="+mn-ea"/>
                <a:cs typeface="+mn-cs"/>
                <a:sym typeface="Helvetica"/>
              </a:defRPr>
            </a:lvl1pPr>
          </a:lstStyle>
          <a:p>
            <a:r>
              <a:rPr lang="en-US" sz="2400" dirty="0">
                <a:latin typeface="Helvetica" pitchFamily="2" charset="0"/>
              </a:rPr>
              <a:t>EPISODE 5 – Enriching Uji</a:t>
            </a:r>
            <a:endParaRPr lang="en-TZ" sz="2400" dirty="0">
              <a:latin typeface="Helvetica" pitchFamily="2" charset="0"/>
            </a:endParaRPr>
          </a:p>
        </p:txBody>
      </p:sp>
      <p:sp>
        <p:nvSpPr>
          <p:cNvPr id="15" name="Content Placeholder 3">
            <a:extLst>
              <a:ext uri="{FF2B5EF4-FFF2-40B4-BE49-F238E27FC236}">
                <a16:creationId xmlns:a16="http://schemas.microsoft.com/office/drawing/2014/main" id="{4D18C6A3-FF8A-5748-BA91-9D66D72DB3F6}"/>
              </a:ext>
            </a:extLst>
          </p:cNvPr>
          <p:cNvSpPr txBox="1"/>
          <p:nvPr/>
        </p:nvSpPr>
        <p:spPr>
          <a:xfrm>
            <a:off x="829849" y="1468123"/>
            <a:ext cx="10209453" cy="4804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rPr lang="en-US" sz="1500" dirty="0">
                <a:latin typeface="Helvetica" pitchFamily="2" charset="0"/>
              </a:rPr>
              <a:t>ANNOUNCER: Welcome to another edition of the KAKA NA DADA BARAZA </a:t>
            </a:r>
            <a:endParaRPr lang="en-TZ" sz="1500" dirty="0">
              <a:latin typeface="Helvetica" pitchFamily="2" charset="0"/>
            </a:endParaRPr>
          </a:p>
          <a:p>
            <a:r>
              <a:rPr lang="en-US" sz="1500" dirty="0">
                <a:solidFill>
                  <a:schemeClr val="accent2">
                    <a:lumMod val="75000"/>
                  </a:schemeClr>
                </a:solidFill>
                <a:latin typeface="Helvetica" pitchFamily="2" charset="0"/>
              </a:rPr>
              <a:t>ANNOUNCER: Karibu katika toleo lingine la KAKA NA DADA BARAZA</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Makame: Dear fellow ‘Kaka na Dada’.</a:t>
            </a:r>
            <a:endParaRPr lang="en-TZ" sz="1500" dirty="0">
              <a:latin typeface="Helvetica" pitchFamily="2" charset="0"/>
            </a:endParaRPr>
          </a:p>
          <a:p>
            <a:r>
              <a:rPr lang="en-US" sz="1500" dirty="0">
                <a:solidFill>
                  <a:schemeClr val="accent2">
                    <a:lumMod val="75000"/>
                  </a:schemeClr>
                </a:solidFill>
                <a:latin typeface="Helvetica" pitchFamily="2" charset="0"/>
              </a:rPr>
              <a:t>Makame: Wapendwa ‘Kaka na Dada’.</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Abbas: Present, Big Bro!</a:t>
            </a:r>
            <a:endParaRPr lang="en-TZ" sz="1500" dirty="0">
              <a:latin typeface="Helvetica" pitchFamily="2" charset="0"/>
            </a:endParaRPr>
          </a:p>
          <a:p>
            <a:r>
              <a:rPr lang="en-US" sz="1500" dirty="0">
                <a:solidFill>
                  <a:schemeClr val="accent2">
                    <a:lumMod val="75000"/>
                  </a:schemeClr>
                </a:solidFill>
                <a:latin typeface="Helvetica" pitchFamily="2" charset="0"/>
              </a:rPr>
              <a:t>Subira: Ndio kaka mkubwa!</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Subira: I have a question on last time’s “balanced meal”. My 8 months little sister eats a lot of uji, I was wondering how can I add variety to uji?</a:t>
            </a:r>
            <a:endParaRPr lang="en-TZ" sz="1500" dirty="0">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solidFill>
                  <a:schemeClr val="accent2">
                    <a:lumMod val="75000"/>
                  </a:schemeClr>
                </a:solidFill>
                <a:latin typeface="Helvetica" pitchFamily="2" charset="0"/>
              </a:rPr>
              <a:t>Subira: Nina swali kuhusu ‘mlo kamili’ tuliojifunza mara ya mwisho. Mdogo wangu wa miezi 8 anakunywa sana uji, najiuliza ni jinsi gani naweza kuufanya uji kuwa mlo kamili??</a:t>
            </a: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Blessing: ooh I have seen my mom pounding up groundnuts, adds it and boiled vegetables like carrots and green pepper to the uji along with a little milk. She says its super healthy for babies.</a:t>
            </a:r>
            <a:endParaRPr lang="en-TZ" sz="1500" dirty="0">
              <a:latin typeface="Helvetica" pitchFamily="2" charset="0"/>
            </a:endParaRPr>
          </a:p>
          <a:p>
            <a:br>
              <a:rPr lang="en-US" sz="1500" dirty="0">
                <a:latin typeface="Helvetica" pitchFamily="2" charset="0"/>
              </a:rPr>
            </a:br>
            <a:r>
              <a:rPr lang="en-US" sz="1500" dirty="0">
                <a:solidFill>
                  <a:schemeClr val="accent2">
                    <a:lumMod val="75000"/>
                  </a:schemeClr>
                </a:solidFill>
                <a:latin typeface="Helvetica" pitchFamily="2" charset="0"/>
              </a:rPr>
              <a:t>Blessing: Ohh, nimemuona mama yangu akiongeza karanga zilizosagwa, karoti, pilipili hoho na maziwa kwenye uji wa mdogo wangu. Mama aliniambia uji wa namna hii ni mzuri zaidi kwa afya ya mtoto.”</a:t>
            </a:r>
          </a:p>
          <a:p>
            <a:r>
              <a:rPr lang="en-US" sz="1500" dirty="0">
                <a:latin typeface="Helvetica" pitchFamily="2" charset="0"/>
              </a:rPr>
              <a:t> </a:t>
            </a:r>
          </a:p>
        </p:txBody>
      </p:sp>
      <p:pic>
        <p:nvPicPr>
          <p:cNvPr id="18" name="Picture 17" descr="A picture containing computer, sitting, computer, flower&#10;&#10;Description automatically generated">
            <a:extLst>
              <a:ext uri="{FF2B5EF4-FFF2-40B4-BE49-F238E27FC236}">
                <a16:creationId xmlns:a16="http://schemas.microsoft.com/office/drawing/2014/main" id="{F2D16DD1-7F6A-C343-842F-4A2E0ACF0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9776" y="5982850"/>
            <a:ext cx="781126" cy="875150"/>
          </a:xfrm>
          <a:prstGeom prst="rect">
            <a:avLst/>
          </a:prstGeom>
        </p:spPr>
      </p:pic>
    </p:spTree>
    <p:extLst>
      <p:ext uri="{BB962C8B-B14F-4D97-AF65-F5344CB8AC3E}">
        <p14:creationId xmlns:p14="http://schemas.microsoft.com/office/powerpoint/2010/main" val="220023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1708EA-2EE3-6449-802E-AB2088EB7CB6}"/>
              </a:ext>
            </a:extLst>
          </p:cNvPr>
          <p:cNvSpPr/>
          <p:nvPr/>
        </p:nvSpPr>
        <p:spPr>
          <a:xfrm>
            <a:off x="0" y="0"/>
            <a:ext cx="12192000" cy="696686"/>
          </a:xfrm>
          <a:prstGeom prst="rect">
            <a:avLst/>
          </a:prstGeom>
          <a:solidFill>
            <a:srgbClr val="94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dirty="0"/>
          </a:p>
        </p:txBody>
      </p:sp>
      <p:sp>
        <p:nvSpPr>
          <p:cNvPr id="20" name="Rectangle 19">
            <a:extLst>
              <a:ext uri="{FF2B5EF4-FFF2-40B4-BE49-F238E27FC236}">
                <a16:creationId xmlns:a16="http://schemas.microsoft.com/office/drawing/2014/main" id="{27355B95-E80C-CD4D-BE00-AA5342FAD52A}"/>
              </a:ext>
            </a:extLst>
          </p:cNvPr>
          <p:cNvSpPr/>
          <p:nvPr/>
        </p:nvSpPr>
        <p:spPr>
          <a:xfrm>
            <a:off x="0" y="10886"/>
            <a:ext cx="12192000" cy="148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Z"/>
          </a:p>
        </p:txBody>
      </p:sp>
      <p:sp>
        <p:nvSpPr>
          <p:cNvPr id="10" name="Rectangle 2"/>
          <p:cNvSpPr>
            <a:spLocks noChangeArrowheads="1"/>
          </p:cNvSpPr>
          <p:nvPr/>
        </p:nvSpPr>
        <p:spPr bwMode="auto">
          <a:xfrm>
            <a:off x="258223" y="5852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Title 2">
            <a:extLst>
              <a:ext uri="{FF2B5EF4-FFF2-40B4-BE49-F238E27FC236}">
                <a16:creationId xmlns:a16="http://schemas.microsoft.com/office/drawing/2014/main" id="{8A4ED088-7E51-1F47-9A01-108717E066AE}"/>
              </a:ext>
            </a:extLst>
          </p:cNvPr>
          <p:cNvSpPr txBox="1">
            <a:spLocks/>
          </p:cNvSpPr>
          <p:nvPr/>
        </p:nvSpPr>
        <p:spPr>
          <a:xfrm>
            <a:off x="748387" y="258306"/>
            <a:ext cx="9945444" cy="4236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000" b="1" kern="1200">
                <a:solidFill>
                  <a:schemeClr val="tx1"/>
                </a:solidFill>
                <a:latin typeface="+mj-lt"/>
                <a:ea typeface="+mj-ea"/>
                <a:cs typeface="+mj-cs"/>
              </a:defRPr>
            </a:lvl1pPr>
          </a:lstStyle>
          <a:p>
            <a:pPr algn="l"/>
            <a:r>
              <a:rPr lang="en-US" sz="2000" b="0" dirty="0">
                <a:solidFill>
                  <a:schemeClr val="bg1"/>
                </a:solidFill>
                <a:latin typeface="Helvetica Light" panose="020B0403020202020204" pitchFamily="34" charset="0"/>
              </a:rPr>
              <a:t>MTOTO WAKO NI WETU SOTE | </a:t>
            </a:r>
            <a:r>
              <a:rPr lang="en-US" sz="2400" dirty="0">
                <a:solidFill>
                  <a:schemeClr val="bg1"/>
                </a:solidFill>
                <a:latin typeface="Helvetica" pitchFamily="2" charset="0"/>
              </a:rPr>
              <a:t>RADIO DRAMAS</a:t>
            </a:r>
          </a:p>
        </p:txBody>
      </p:sp>
      <p:sp>
        <p:nvSpPr>
          <p:cNvPr id="11" name="Titel 5">
            <a:extLst>
              <a:ext uri="{FF2B5EF4-FFF2-40B4-BE49-F238E27FC236}">
                <a16:creationId xmlns:a16="http://schemas.microsoft.com/office/drawing/2014/main" id="{BA97F168-0D01-C346-9E02-7E7EA05BC204}"/>
              </a:ext>
            </a:extLst>
          </p:cNvPr>
          <p:cNvSpPr txBox="1">
            <a:spLocks/>
          </p:cNvSpPr>
          <p:nvPr/>
        </p:nvSpPr>
        <p:spPr>
          <a:xfrm>
            <a:off x="748387" y="1042490"/>
            <a:ext cx="7270238" cy="7200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535353"/>
                </a:solidFill>
                <a:latin typeface="+mn-lt"/>
                <a:ea typeface="+mn-ea"/>
                <a:cs typeface="+mn-cs"/>
                <a:sym typeface="Helvetica"/>
              </a:defRPr>
            </a:lvl1pPr>
          </a:lstStyle>
          <a:p>
            <a:r>
              <a:rPr lang="en-US" sz="2400" dirty="0">
                <a:latin typeface="Helvetica" pitchFamily="2" charset="0"/>
              </a:rPr>
              <a:t>EPISODE 5 – Cont’d</a:t>
            </a:r>
            <a:endParaRPr lang="en-TZ" sz="2400" dirty="0">
              <a:latin typeface="Helvetica" pitchFamily="2" charset="0"/>
            </a:endParaRPr>
          </a:p>
        </p:txBody>
      </p:sp>
      <p:sp>
        <p:nvSpPr>
          <p:cNvPr id="15" name="Content Placeholder 3">
            <a:extLst>
              <a:ext uri="{FF2B5EF4-FFF2-40B4-BE49-F238E27FC236}">
                <a16:creationId xmlns:a16="http://schemas.microsoft.com/office/drawing/2014/main" id="{4D18C6A3-FF8A-5748-BA91-9D66D72DB3F6}"/>
              </a:ext>
            </a:extLst>
          </p:cNvPr>
          <p:cNvSpPr txBox="1"/>
          <p:nvPr/>
        </p:nvSpPr>
        <p:spPr>
          <a:xfrm>
            <a:off x="829849" y="1602689"/>
            <a:ext cx="10036073" cy="4876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rPr lang="en-US" sz="1500" dirty="0">
                <a:latin typeface="Helvetica" pitchFamily="2" charset="0"/>
              </a:rPr>
              <a:t> </a:t>
            </a:r>
          </a:p>
          <a:p>
            <a:r>
              <a:rPr lang="en-US" sz="1500" dirty="0">
                <a:latin typeface="Helvetica" pitchFamily="2" charset="0"/>
              </a:rPr>
              <a:t>Subira:  must taste great </a:t>
            </a:r>
            <a:endParaRPr lang="en-TZ" sz="1500" dirty="0">
              <a:latin typeface="Helvetica" pitchFamily="2" charset="0"/>
            </a:endParaRPr>
          </a:p>
          <a:p>
            <a:r>
              <a:rPr lang="en-US" sz="1500" dirty="0">
                <a:solidFill>
                  <a:schemeClr val="accent2">
                    <a:lumMod val="75000"/>
                  </a:schemeClr>
                </a:solidFill>
                <a:latin typeface="Helvetica" pitchFamily="2" charset="0"/>
              </a:rPr>
              <a:t>Subira: Lazima una ladha nzuri</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Blessing: Yap, my little brother gobbles it up.</a:t>
            </a:r>
            <a:endParaRPr lang="en-TZ" sz="1500" dirty="0">
              <a:latin typeface="Helvetica" pitchFamily="2" charset="0"/>
            </a:endParaRPr>
          </a:p>
          <a:p>
            <a:r>
              <a:rPr lang="en-US" sz="1500" dirty="0">
                <a:solidFill>
                  <a:schemeClr val="accent2">
                    <a:lumMod val="75000"/>
                  </a:schemeClr>
                </a:solidFill>
                <a:latin typeface="Helvetica" pitchFamily="2" charset="0"/>
              </a:rPr>
              <a:t>Blesing: </a:t>
            </a:r>
            <a:r>
              <a:rPr lang="en-US" sz="1500" dirty="0">
                <a:solidFill>
                  <a:srgbClr val="945200"/>
                </a:solidFill>
                <a:latin typeface="Helvetica" pitchFamily="2" charset="0"/>
              </a:rPr>
              <a:t>Haswaa</a:t>
            </a:r>
            <a:r>
              <a:rPr lang="en-US" sz="1500" dirty="0">
                <a:solidFill>
                  <a:schemeClr val="accent2">
                    <a:lumMod val="75000"/>
                  </a:schemeClr>
                </a:solidFill>
                <a:latin typeface="Helvetica" pitchFamily="2" charset="0"/>
              </a:rPr>
              <a:t>, Mdogo wangu anafakamia chote</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Subira: Great, I’m going to suggest it to my mom. Thanks for the tip!</a:t>
            </a:r>
            <a:endParaRPr lang="en-TZ" sz="1500" dirty="0">
              <a:latin typeface="Helvetica" pitchFamily="2" charset="0"/>
            </a:endParaRPr>
          </a:p>
          <a:p>
            <a:r>
              <a:rPr lang="en-US" sz="1500" dirty="0">
                <a:solidFill>
                  <a:schemeClr val="accent2">
                    <a:lumMod val="75000"/>
                  </a:schemeClr>
                </a:solidFill>
                <a:latin typeface="Helvetica" pitchFamily="2" charset="0"/>
              </a:rPr>
              <a:t>Subira: Kumbe, </a:t>
            </a:r>
            <a:r>
              <a:rPr lang="pl-PL" sz="1500" dirty="0">
                <a:solidFill>
                  <a:schemeClr val="accent2">
                    <a:lumMod val="75000"/>
                  </a:schemeClr>
                </a:solidFill>
                <a:latin typeface="Helvetica" pitchFamily="2" charset="0"/>
              </a:rPr>
              <a:t>na mimi nitaenda kumshauri mama</a:t>
            </a:r>
            <a:r>
              <a:rPr lang="en-GB" sz="1500" dirty="0">
                <a:solidFill>
                  <a:schemeClr val="accent2">
                    <a:lumMod val="75000"/>
                  </a:schemeClr>
                </a:solidFill>
                <a:latin typeface="Helvetica" pitchFamily="2" charset="0"/>
              </a:rPr>
              <a:t>.</a:t>
            </a:r>
            <a:r>
              <a:rPr lang="en-US" sz="1500" dirty="0">
                <a:solidFill>
                  <a:schemeClr val="accent2">
                    <a:lumMod val="75000"/>
                  </a:schemeClr>
                </a:solidFill>
                <a:latin typeface="Helvetica" pitchFamily="2" charset="0"/>
              </a:rPr>
              <a:t> Asante kwa kunijuza</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Makame: yea lets help our little sister get her 2</a:t>
            </a:r>
            <a:r>
              <a:rPr lang="en-US" sz="1500" baseline="30000" dirty="0">
                <a:latin typeface="Helvetica" pitchFamily="2" charset="0"/>
              </a:rPr>
              <a:t>nd</a:t>
            </a:r>
            <a:r>
              <a:rPr lang="en-US" sz="1500" dirty="0">
                <a:latin typeface="Helvetica" pitchFamily="2" charset="0"/>
              </a:rPr>
              <a:t> B – give a balanced diet from 6-24 months See you next time.</a:t>
            </a:r>
            <a:endParaRPr lang="en-TZ" sz="1500" dirty="0">
              <a:latin typeface="Helvetica" pitchFamily="2" charset="0"/>
            </a:endParaRPr>
          </a:p>
          <a:p>
            <a:r>
              <a:rPr lang="en-US" sz="1500" dirty="0">
                <a:solidFill>
                  <a:schemeClr val="accent2">
                    <a:lumMod val="75000"/>
                  </a:schemeClr>
                </a:solidFill>
                <a:latin typeface="Helvetica" pitchFamily="2" charset="0"/>
              </a:rPr>
              <a:t>Makame: Ndio tumsaidie mdogo wetu kupata jambo la pili – Mpe Mlo kamili kuanzia miezi 6-24, bila kusahau kuendelelea kumnyonyesha maziwa ya Mama. Tukutane wakati mwingine.</a:t>
            </a:r>
            <a:endParaRPr lang="en-TZ" sz="1500" dirty="0">
              <a:solidFill>
                <a:schemeClr val="accent2">
                  <a:lumMod val="75000"/>
                </a:schemeClr>
              </a:solidFill>
              <a:latin typeface="Helvetica" pitchFamily="2" charset="0"/>
            </a:endParaRPr>
          </a:p>
          <a:p>
            <a:r>
              <a:rPr lang="en-US" sz="1500" dirty="0">
                <a:latin typeface="Helvetica" pitchFamily="2" charset="0"/>
              </a:rPr>
              <a:t> </a:t>
            </a:r>
            <a:endParaRPr lang="en-TZ" sz="1500" dirty="0">
              <a:latin typeface="Helvetica" pitchFamily="2" charset="0"/>
            </a:endParaRPr>
          </a:p>
          <a:p>
            <a:r>
              <a:rPr lang="en-US" sz="1500" dirty="0">
                <a:latin typeface="Helvetica" pitchFamily="2" charset="0"/>
              </a:rPr>
              <a:t>Announcer: Don’t miss the next Kaka na Dada Baraza to learn more on what you need know about being an older brother or sister.</a:t>
            </a:r>
            <a:endParaRPr lang="en-TZ" sz="1500" dirty="0">
              <a:latin typeface="Helvetica" pitchFamily="2" charset="0"/>
            </a:endParaRPr>
          </a:p>
          <a:p>
            <a:r>
              <a:rPr lang="en-US" sz="1500" dirty="0">
                <a:solidFill>
                  <a:schemeClr val="accent2">
                    <a:lumMod val="75000"/>
                  </a:schemeClr>
                </a:solidFill>
                <a:latin typeface="Helvetica" pitchFamily="2" charset="0"/>
              </a:rPr>
              <a:t>Announcer: Usikose Kaka na Dada Baraza ijayo ujifunze kuhusu kuwa kaka na dada mkubwa</a:t>
            </a:r>
            <a:endParaRPr lang="en-TZ" sz="1500" dirty="0">
              <a:solidFill>
                <a:schemeClr val="accent2">
                  <a:lumMod val="75000"/>
                </a:schemeClr>
              </a:solidFill>
              <a:latin typeface="Helvetica" pitchFamily="2" charset="0"/>
            </a:endParaRPr>
          </a:p>
        </p:txBody>
      </p:sp>
      <p:pic>
        <p:nvPicPr>
          <p:cNvPr id="18" name="Picture 17" descr="A picture containing computer, sitting, computer, flower&#10;&#10;Description automatically generated">
            <a:extLst>
              <a:ext uri="{FF2B5EF4-FFF2-40B4-BE49-F238E27FC236}">
                <a16:creationId xmlns:a16="http://schemas.microsoft.com/office/drawing/2014/main" id="{F2D16DD1-7F6A-C343-842F-4A2E0ACF0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9776" y="5982850"/>
            <a:ext cx="781126" cy="875150"/>
          </a:xfrm>
          <a:prstGeom prst="rect">
            <a:avLst/>
          </a:prstGeom>
        </p:spPr>
      </p:pic>
    </p:spTree>
    <p:extLst>
      <p:ext uri="{BB962C8B-B14F-4D97-AF65-F5344CB8AC3E}">
        <p14:creationId xmlns:p14="http://schemas.microsoft.com/office/powerpoint/2010/main" val="1542758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857e0f7-5907-4ce3-9273-9f8f8db7181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AA08E2CA862542808AB2A08C90DFAB" ma:contentTypeVersion="18" ma:contentTypeDescription="Create a new document." ma:contentTypeScope="" ma:versionID="a358ad8cce96faa5794a8e6ff092e482">
  <xsd:schema xmlns:xsd="http://www.w3.org/2001/XMLSchema" xmlns:xs="http://www.w3.org/2001/XMLSchema" xmlns:p="http://schemas.microsoft.com/office/2006/metadata/properties" xmlns:ns3="2857e0f7-5907-4ce3-9273-9f8f8db71814" xmlns:ns4="6ebf1d9b-ed60-4f4d-a154-ea6210f76dc5" targetNamespace="http://schemas.microsoft.com/office/2006/metadata/properties" ma:root="true" ma:fieldsID="212199b3d37ce4c743e996d7964409c6" ns3:_="" ns4:_="">
    <xsd:import namespace="2857e0f7-5907-4ce3-9273-9f8f8db71814"/>
    <xsd:import namespace="6ebf1d9b-ed60-4f4d-a154-ea6210f76dc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7e0f7-5907-4ce3-9273-9f8f8db718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bf1d9b-ed60-4f4d-a154-ea6210f76dc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E4E028-6E7A-4588-B753-C778E0D9A5A8}">
  <ds:schemaRefs>
    <ds:schemaRef ds:uri="http://schemas.microsoft.com/office/2006/documentManagement/types"/>
    <ds:schemaRef ds:uri="http://purl.org/dc/dcmitype/"/>
    <ds:schemaRef ds:uri="http://purl.org/dc/terms/"/>
    <ds:schemaRef ds:uri="http://schemas.microsoft.com/office/2006/metadata/properties"/>
    <ds:schemaRef ds:uri="6ebf1d9b-ed60-4f4d-a154-ea6210f76dc5"/>
    <ds:schemaRef ds:uri="2857e0f7-5907-4ce3-9273-9f8f8db71814"/>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C2C5AF-456A-41D3-BC16-F6521F8F3FD5}">
  <ds:schemaRefs>
    <ds:schemaRef ds:uri="http://schemas.microsoft.com/sharepoint/v3/contenttype/forms"/>
  </ds:schemaRefs>
</ds:datastoreItem>
</file>

<file path=customXml/itemProps3.xml><?xml version="1.0" encoding="utf-8"?>
<ds:datastoreItem xmlns:ds="http://schemas.openxmlformats.org/officeDocument/2006/customXml" ds:itemID="{D066861C-9722-481C-9962-30DEE4664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7e0f7-5907-4ce3-9273-9f8f8db71814"/>
    <ds:schemaRef ds:uri="6ebf1d9b-ed60-4f4d-a154-ea6210f76d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436</TotalTime>
  <Words>1666</Words>
  <Application>Microsoft Office PowerPoint</Application>
  <PresentationFormat>Widescreen</PresentationFormat>
  <Paragraphs>146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Helvetica</vt:lpstr>
      <vt:lpstr>Helvetica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Issack Kitururu</dc:creator>
  <cp:lastModifiedBy>Miriam Shindler</cp:lastModifiedBy>
  <cp:revision>13</cp:revision>
  <dcterms:modified xsi:type="dcterms:W3CDTF">2024-02-15T20:35:40Z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0x010100DFAA08E2CA862542808AB2A08C90DFAB</vt:lpwstr>
  </property>
</Properties>
</file>